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handoutMasterIdLst>
    <p:handoutMasterId r:id="rId45"/>
  </p:handoutMasterIdLst>
  <p:sldIdLst>
    <p:sldId id="256" r:id="rId2"/>
    <p:sldId id="257" r:id="rId3"/>
    <p:sldId id="258" r:id="rId4"/>
    <p:sldId id="262" r:id="rId5"/>
    <p:sldId id="261" r:id="rId6"/>
    <p:sldId id="259" r:id="rId7"/>
    <p:sldId id="263" r:id="rId8"/>
    <p:sldId id="611" r:id="rId9"/>
    <p:sldId id="612" r:id="rId10"/>
    <p:sldId id="613" r:id="rId11"/>
    <p:sldId id="615" r:id="rId12"/>
    <p:sldId id="614" r:id="rId13"/>
    <p:sldId id="610" r:id="rId14"/>
    <p:sldId id="617" r:id="rId15"/>
    <p:sldId id="622" r:id="rId16"/>
    <p:sldId id="623" r:id="rId17"/>
    <p:sldId id="618" r:id="rId18"/>
    <p:sldId id="619" r:id="rId19"/>
    <p:sldId id="643" r:id="rId20"/>
    <p:sldId id="634" r:id="rId21"/>
    <p:sldId id="616" r:id="rId22"/>
    <p:sldId id="624" r:id="rId23"/>
    <p:sldId id="625" r:id="rId24"/>
    <p:sldId id="626" r:id="rId25"/>
    <p:sldId id="627" r:id="rId26"/>
    <p:sldId id="628" r:id="rId27"/>
    <p:sldId id="629" r:id="rId28"/>
    <p:sldId id="645" r:id="rId29"/>
    <p:sldId id="630" r:id="rId30"/>
    <p:sldId id="631" r:id="rId31"/>
    <p:sldId id="633" r:id="rId32"/>
    <p:sldId id="651" r:id="rId33"/>
    <p:sldId id="636" r:id="rId34"/>
    <p:sldId id="653" r:id="rId35"/>
    <p:sldId id="655" r:id="rId36"/>
    <p:sldId id="646" r:id="rId37"/>
    <p:sldId id="656" r:id="rId38"/>
    <p:sldId id="657" r:id="rId39"/>
    <p:sldId id="654" r:id="rId40"/>
    <p:sldId id="642" r:id="rId41"/>
    <p:sldId id="652" r:id="rId42"/>
    <p:sldId id="644" r:id="rId43"/>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6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DF5"/>
    <a:srgbClr val="343434"/>
    <a:srgbClr val="C5B48B"/>
    <a:srgbClr val="C4B6AA"/>
    <a:srgbClr val="C99900"/>
    <a:srgbClr val="FCC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p:restoredTop sz="96122"/>
  </p:normalViewPr>
  <p:slideViewPr>
    <p:cSldViewPr snapToGrid="0" snapToObjects="1" showGuides="1">
      <p:cViewPr varScale="1">
        <p:scale>
          <a:sx n="82" d="100"/>
          <a:sy n="82" d="100"/>
        </p:scale>
        <p:origin x="1266" y="84"/>
      </p:cViewPr>
      <p:guideLst>
        <p:guide orient="horz" pos="1032"/>
        <p:guide pos="600"/>
      </p:guideLst>
    </p:cSldViewPr>
  </p:slideViewPr>
  <p:outlineViewPr>
    <p:cViewPr>
      <p:scale>
        <a:sx n="33" d="100"/>
        <a:sy n="33" d="100"/>
      </p:scale>
      <p:origin x="0" y="0"/>
    </p:cViewPr>
  </p:outlineViewPr>
  <p:notesTextViewPr>
    <p:cViewPr>
      <p:scale>
        <a:sx n="1" d="1"/>
        <a:sy n="1" d="1"/>
      </p:scale>
      <p:origin x="0" y="0"/>
    </p:cViewPr>
  </p:notesTextViewPr>
  <p:sorterViewPr>
    <p:cViewPr>
      <p:scale>
        <a:sx n="175" d="100"/>
        <a:sy n="175" d="100"/>
      </p:scale>
      <p:origin x="0" y="0"/>
    </p:cViewPr>
  </p:sorterViewPr>
  <p:notesViewPr>
    <p:cSldViewPr snapToGrid="0" snapToObjects="1" showGuides="1">
      <p:cViewPr>
        <p:scale>
          <a:sx n="98" d="100"/>
          <a:sy n="98" d="100"/>
        </p:scale>
        <p:origin x="1932" y="-1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Voting Turnout in 2018</a:t>
            </a:r>
          </a:p>
        </c:rich>
      </c:tx>
      <c:layout>
        <c:manualLayout>
          <c:xMode val="edge"/>
          <c:yMode val="edge"/>
          <c:x val="6.6980437992125982E-2"/>
          <c:y val="6.328124610720681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18D-F44E-8500-DFC2D0D5A960}"/>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18D-F44E-8500-DFC2D0D5A960}"/>
              </c:ext>
            </c:extLst>
          </c:dPt>
          <c:dLbls>
            <c:dLbl>
              <c:idx val="0"/>
              <c:layout/>
              <c:tx>
                <c:rich>
                  <a:bodyPr/>
                  <a:lstStyle/>
                  <a:p>
                    <a:r>
                      <a:rPr lang="en-US" baseline="0" dirty="0"/>
                      <a:t> VOTED</a:t>
                    </a:r>
                  </a:p>
                  <a:p>
                    <a:r>
                      <a:rPr lang="en-US" baseline="0" dirty="0"/>
                      <a:t>50.3%</a:t>
                    </a:r>
                  </a:p>
                </c:rich>
              </c:tx>
              <c:dLblPos val="ct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B18D-F44E-8500-DFC2D0D5A960}"/>
                </c:ext>
                <c:ext xmlns:c15="http://schemas.microsoft.com/office/drawing/2012/chart" uri="{CE6537A1-D6FC-4f65-9D91-7224C49458BB}">
                  <c15:layout/>
                </c:ext>
              </c:extLst>
            </c:dLbl>
            <c:dLbl>
              <c:idx val="1"/>
              <c:layout/>
              <c:tx>
                <c:rich>
                  <a:bodyPr/>
                  <a:lstStyle/>
                  <a:p>
                    <a:r>
                      <a:rPr lang="en-US" baseline="0" dirty="0"/>
                      <a:t>DID NOT VOTE</a:t>
                    </a:r>
                  </a:p>
                  <a:p>
                    <a:r>
                      <a:rPr lang="en-US" baseline="0" dirty="0"/>
                      <a:t>49.7%</a:t>
                    </a:r>
                  </a:p>
                </c:rich>
              </c:tx>
              <c:dLblPos val="ct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B18D-F44E-8500-DFC2D0D5A960}"/>
                </c:ext>
                <c:ext xmlns:c15="http://schemas.microsoft.com/office/drawing/2012/chart" uri="{CE6537A1-D6FC-4f65-9D91-7224C49458BB}">
                  <c15:layout/>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Voted</c:v>
                </c:pt>
                <c:pt idx="1">
                  <c:v>Did not vote</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B18D-F44E-8500-DFC2D0D5A96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5627984952452E-2"/>
          <c:y val="1.5810294193081772E-2"/>
          <c:w val="0.93241510876966538"/>
          <c:h val="0.85396226177153212"/>
        </c:manualLayout>
      </c:layout>
      <c:lineChart>
        <c:grouping val="standard"/>
        <c:varyColors val="0"/>
        <c:ser>
          <c:idx val="0"/>
          <c:order val="0"/>
          <c:tx>
            <c:strRef>
              <c:f>Sheet2!$A$9</c:f>
              <c:strCache>
                <c:ptCount val="1"/>
                <c:pt idx="0">
                  <c:v>18-29</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Sheet2!$B$9:$L$9</c:f>
              <c:numCache>
                <c:formatCode>General</c:formatCode>
                <c:ptCount val="6"/>
                <c:pt idx="0">
                  <c:v>0.33100000000000002</c:v>
                </c:pt>
                <c:pt idx="1">
                  <c:v>0.34499999999999997</c:v>
                </c:pt>
                <c:pt idx="2">
                  <c:v>0.45</c:v>
                </c:pt>
                <c:pt idx="3">
                  <c:v>0.48399999999999999</c:v>
                </c:pt>
                <c:pt idx="4">
                  <c:v>0.40899999999999997</c:v>
                </c:pt>
                <c:pt idx="5">
                  <c:v>0.434</c:v>
                </c:pt>
              </c:numCache>
            </c:numRef>
          </c:val>
          <c:smooth val="0"/>
          <c:extLst xmlns:c16r2="http://schemas.microsoft.com/office/drawing/2015/06/chart">
            <c:ext xmlns:c16="http://schemas.microsoft.com/office/drawing/2014/chart" uri="{C3380CC4-5D6E-409C-BE32-E72D297353CC}">
              <c16:uniqueId val="{00000000-58FA-8A4D-9503-BD976C205413}"/>
            </c:ext>
          </c:extLst>
        </c:ser>
        <c:dLbls>
          <c:showLegendKey val="0"/>
          <c:showVal val="0"/>
          <c:showCatName val="0"/>
          <c:showSerName val="0"/>
          <c:showPercent val="0"/>
          <c:showBubbleSize val="0"/>
        </c:dLbls>
        <c:smooth val="0"/>
        <c:axId val="588876664"/>
        <c:axId val="588877056"/>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Sheet2!$A$10</c15:sqref>
                        </c15:formulaRef>
                      </c:ext>
                    </c:extLst>
                    <c:strCache>
                      <c:ptCount val="1"/>
                      <c:pt idx="0">
                        <c:v>30-44</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c:ext uri="{02D57815-91ED-43cb-92C2-25804820EDAC}">
                        <c15:formulaRef>
                          <c15:sqref>Sheet2!$B$10:$L$10</c15:sqref>
                        </c15:formulaRef>
                      </c:ext>
                    </c:extLst>
                    <c:numCache>
                      <c:formatCode>General</c:formatCode>
                      <c:ptCount val="6"/>
                      <c:pt idx="0">
                        <c:v>0.505</c:v>
                      </c:pt>
                      <c:pt idx="1">
                        <c:v>0.54</c:v>
                      </c:pt>
                      <c:pt idx="2">
                        <c:v>0.59499999999999997</c:v>
                      </c:pt>
                      <c:pt idx="3">
                        <c:v>0.60699999999999998</c:v>
                      </c:pt>
                      <c:pt idx="4">
                        <c:v>0.56200000000000006</c:v>
                      </c:pt>
                      <c:pt idx="5">
                        <c:v>0.56910000000000005</c:v>
                      </c:pt>
                    </c:numCache>
                  </c:numRef>
                </c:val>
                <c:smooth val="0"/>
                <c:extLst xmlns:c16r2="http://schemas.microsoft.com/office/drawing/2015/06/chart">
                  <c:ext xmlns:c16="http://schemas.microsoft.com/office/drawing/2014/chart" uri="{C3380CC4-5D6E-409C-BE32-E72D297353CC}">
                    <c16:uniqueId val="{00000001-58FA-8A4D-9503-BD976C205413}"/>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Sheet2!$A$11</c15:sqref>
                        </c15:formulaRef>
                      </c:ext>
                    </c:extLst>
                    <c:strCache>
                      <c:ptCount val="1"/>
                      <c:pt idx="0">
                        <c:v>45-59</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Sheet2!$B$11:$L$11</c15:sqref>
                        </c15:formulaRef>
                      </c:ext>
                    </c:extLst>
                    <c:numCache>
                      <c:formatCode>General</c:formatCode>
                      <c:ptCount val="6"/>
                      <c:pt idx="0">
                        <c:v>0.625</c:v>
                      </c:pt>
                      <c:pt idx="1">
                        <c:v>0.64300000000000002</c:v>
                      </c:pt>
                      <c:pt idx="2">
                        <c:v>0.69</c:v>
                      </c:pt>
                      <c:pt idx="3">
                        <c:v>0.69499999999999995</c:v>
                      </c:pt>
                      <c:pt idx="4">
                        <c:v>0.66</c:v>
                      </c:pt>
                      <c:pt idx="5">
                        <c:v>0.6623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58FA-8A4D-9503-BD976C205413}"/>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Sheet2!$A$12</c15:sqref>
                        </c15:formulaRef>
                      </c:ext>
                    </c:extLst>
                    <c:strCache>
                      <c:ptCount val="1"/>
                      <c:pt idx="0">
                        <c:v>60+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Sheet2!$B$12:$L$12</c15:sqref>
                        </c15:formulaRef>
                      </c:ext>
                    </c:extLst>
                    <c:numCache>
                      <c:formatCode>General</c:formatCode>
                      <c:ptCount val="6"/>
                      <c:pt idx="0">
                        <c:v>0.65700000000000003</c:v>
                      </c:pt>
                      <c:pt idx="1">
                        <c:v>0.67300000000000004</c:v>
                      </c:pt>
                      <c:pt idx="2">
                        <c:v>0.69699999999999995</c:v>
                      </c:pt>
                      <c:pt idx="3">
                        <c:v>0.71</c:v>
                      </c:pt>
                      <c:pt idx="4">
                        <c:v>0.71199999999999997</c:v>
                      </c:pt>
                      <c:pt idx="5">
                        <c:v>0.71379999999999999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58FA-8A4D-9503-BD976C205413}"/>
                  </c:ext>
                </c:extLst>
              </c15:ser>
            </c15:filteredLineSeries>
          </c:ext>
        </c:extLst>
      </c:lineChart>
      <c:catAx>
        <c:axId val="588876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77056"/>
        <c:crosses val="autoZero"/>
        <c:auto val="1"/>
        <c:lblAlgn val="ctr"/>
        <c:lblOffset val="100"/>
        <c:noMultiLvlLbl val="0"/>
      </c:catAx>
      <c:valAx>
        <c:axId val="588877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76664"/>
        <c:crosses val="autoZero"/>
        <c:crossBetween val="between"/>
      </c:valAx>
      <c:spPr>
        <a:noFill/>
        <a:ln>
          <a:noFill/>
        </a:ln>
        <a:effectLst/>
      </c:spPr>
    </c:plotArea>
    <c:legend>
      <c:legendPos val="b"/>
      <c:layout>
        <c:manualLayout>
          <c:xMode val="edge"/>
          <c:yMode val="edge"/>
          <c:x val="0.26120084196012244"/>
          <c:y val="0.34161553769380421"/>
          <c:w val="0.25453549280419274"/>
          <c:h val="6.9694989413678188E-2"/>
        </c:manualLayout>
      </c:layout>
      <c:overlay val="0"/>
      <c:spPr>
        <a:solidFill>
          <a:schemeClr val="bg1"/>
        </a:solid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75602009321804E-2"/>
          <c:y val="4.0883561366810255E-2"/>
          <c:w val="0.93241510876966538"/>
          <c:h val="0.85396226177153212"/>
        </c:manualLayout>
      </c:layout>
      <c:lineChart>
        <c:grouping val="standard"/>
        <c:varyColors val="0"/>
        <c:ser>
          <c:idx val="0"/>
          <c:order val="0"/>
          <c:tx>
            <c:strRef>
              <c:f>Sheet2!$A$9</c:f>
              <c:strCache>
                <c:ptCount val="1"/>
                <c:pt idx="0">
                  <c:v>18-29</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Sheet2!$B$9:$L$9</c:f>
              <c:numCache>
                <c:formatCode>General</c:formatCode>
                <c:ptCount val="6"/>
                <c:pt idx="0">
                  <c:v>0.33100000000000002</c:v>
                </c:pt>
                <c:pt idx="1">
                  <c:v>0.34499999999999997</c:v>
                </c:pt>
                <c:pt idx="2">
                  <c:v>0.45</c:v>
                </c:pt>
                <c:pt idx="3">
                  <c:v>0.48399999999999999</c:v>
                </c:pt>
                <c:pt idx="4">
                  <c:v>0.40899999999999997</c:v>
                </c:pt>
                <c:pt idx="5">
                  <c:v>0.434</c:v>
                </c:pt>
              </c:numCache>
            </c:numRef>
          </c:val>
          <c:smooth val="0"/>
          <c:extLst xmlns:c16r2="http://schemas.microsoft.com/office/drawing/2015/06/chart">
            <c:ext xmlns:c16="http://schemas.microsoft.com/office/drawing/2014/chart" uri="{C3380CC4-5D6E-409C-BE32-E72D297353CC}">
              <c16:uniqueId val="{00000000-DD9B-6447-AB13-0A460FB19290}"/>
            </c:ext>
          </c:extLst>
        </c:ser>
        <c:ser>
          <c:idx val="1"/>
          <c:order val="1"/>
          <c:tx>
            <c:strRef>
              <c:f>Sheet2!$A$10</c:f>
              <c:strCache>
                <c:ptCount val="1"/>
                <c:pt idx="0">
                  <c:v>30-44</c:v>
                </c:pt>
              </c:strCache>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Sheet2!$B$10:$L$10</c:f>
              <c:numCache>
                <c:formatCode>General</c:formatCode>
                <c:ptCount val="6"/>
                <c:pt idx="0">
                  <c:v>0.505</c:v>
                </c:pt>
                <c:pt idx="1">
                  <c:v>0.54</c:v>
                </c:pt>
                <c:pt idx="2">
                  <c:v>0.59499999999999997</c:v>
                </c:pt>
                <c:pt idx="3">
                  <c:v>0.60699999999999998</c:v>
                </c:pt>
                <c:pt idx="4">
                  <c:v>0.56200000000000006</c:v>
                </c:pt>
                <c:pt idx="5">
                  <c:v>0.56910000000000005</c:v>
                </c:pt>
              </c:numCache>
            </c:numRef>
          </c:val>
          <c:smooth val="0"/>
          <c:extLst xmlns:c16r2="http://schemas.microsoft.com/office/drawing/2015/06/chart">
            <c:ext xmlns:c16="http://schemas.microsoft.com/office/drawing/2014/chart" uri="{C3380CC4-5D6E-409C-BE32-E72D297353CC}">
              <c16:uniqueId val="{00000001-DD9B-6447-AB13-0A460FB19290}"/>
            </c:ext>
          </c:extLst>
        </c:ser>
        <c:dLbls>
          <c:showLegendKey val="0"/>
          <c:showVal val="0"/>
          <c:showCatName val="0"/>
          <c:showSerName val="0"/>
          <c:showPercent val="0"/>
          <c:showBubbleSize val="0"/>
        </c:dLbls>
        <c:smooth val="0"/>
        <c:axId val="588878624"/>
        <c:axId val="588879408"/>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Sheet2!$A$11</c15:sqref>
                        </c15:formulaRef>
                      </c:ext>
                    </c:extLst>
                    <c:strCache>
                      <c:ptCount val="1"/>
                      <c:pt idx="0">
                        <c:v>45-59</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c:ext uri="{02D57815-91ED-43cb-92C2-25804820EDAC}">
                        <c15:formulaRef>
                          <c15:sqref>Sheet2!$B$11:$L$11</c15:sqref>
                        </c15:formulaRef>
                      </c:ext>
                    </c:extLst>
                    <c:numCache>
                      <c:formatCode>General</c:formatCode>
                      <c:ptCount val="6"/>
                      <c:pt idx="0">
                        <c:v>0.625</c:v>
                      </c:pt>
                      <c:pt idx="1">
                        <c:v>0.64300000000000002</c:v>
                      </c:pt>
                      <c:pt idx="2">
                        <c:v>0.69</c:v>
                      </c:pt>
                      <c:pt idx="3">
                        <c:v>0.69499999999999995</c:v>
                      </c:pt>
                      <c:pt idx="4">
                        <c:v>0.66</c:v>
                      </c:pt>
                      <c:pt idx="5">
                        <c:v>0.6623</c:v>
                      </c:pt>
                    </c:numCache>
                  </c:numRef>
                </c:val>
                <c:smooth val="0"/>
                <c:extLst xmlns:c16r2="http://schemas.microsoft.com/office/drawing/2015/06/chart">
                  <c:ext xmlns:c16="http://schemas.microsoft.com/office/drawing/2014/chart" uri="{C3380CC4-5D6E-409C-BE32-E72D297353CC}">
                    <c16:uniqueId val="{00000002-DD9B-6447-AB13-0A460FB19290}"/>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Sheet2!$A$12</c15:sqref>
                        </c15:formulaRef>
                      </c:ext>
                    </c:extLst>
                    <c:strCache>
                      <c:ptCount val="1"/>
                      <c:pt idx="0">
                        <c:v>60+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Sheet2!$B$12:$L$12</c15:sqref>
                        </c15:formulaRef>
                      </c:ext>
                    </c:extLst>
                    <c:numCache>
                      <c:formatCode>General</c:formatCode>
                      <c:ptCount val="6"/>
                      <c:pt idx="0">
                        <c:v>0.65700000000000003</c:v>
                      </c:pt>
                      <c:pt idx="1">
                        <c:v>0.67300000000000004</c:v>
                      </c:pt>
                      <c:pt idx="2">
                        <c:v>0.69699999999999995</c:v>
                      </c:pt>
                      <c:pt idx="3">
                        <c:v>0.71</c:v>
                      </c:pt>
                      <c:pt idx="4">
                        <c:v>0.71199999999999997</c:v>
                      </c:pt>
                      <c:pt idx="5">
                        <c:v>0.71379999999999999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DD9B-6447-AB13-0A460FB19290}"/>
                  </c:ext>
                </c:extLst>
              </c15:ser>
            </c15:filteredLineSeries>
          </c:ext>
        </c:extLst>
      </c:lineChart>
      <c:catAx>
        <c:axId val="588878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79408"/>
        <c:crosses val="autoZero"/>
        <c:auto val="1"/>
        <c:lblAlgn val="ctr"/>
        <c:lblOffset val="100"/>
        <c:noMultiLvlLbl val="0"/>
      </c:catAx>
      <c:valAx>
        <c:axId val="588879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78624"/>
        <c:crosses val="autoZero"/>
        <c:crossBetween val="between"/>
      </c:valAx>
      <c:spPr>
        <a:noFill/>
        <a:ln>
          <a:noFill/>
        </a:ln>
        <a:effectLst/>
      </c:spPr>
    </c:plotArea>
    <c:legend>
      <c:legendPos val="b"/>
      <c:layout>
        <c:manualLayout>
          <c:xMode val="edge"/>
          <c:yMode val="edge"/>
          <c:x val="0.24225497017025963"/>
          <c:y val="0.11652838629372396"/>
          <c:w val="0.40315626376531261"/>
          <c:h val="0.14183830717011417"/>
        </c:manualLayout>
      </c:layout>
      <c:overlay val="0"/>
      <c:spPr>
        <a:solidFill>
          <a:schemeClr val="bg1"/>
        </a:solid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016525744248688E-2"/>
          <c:y val="3.7346890542266663E-2"/>
          <c:w val="0.90710955776230129"/>
          <c:h val="0.80535076212909407"/>
        </c:manualLayout>
      </c:layout>
      <c:lineChart>
        <c:grouping val="standard"/>
        <c:varyColors val="0"/>
        <c:ser>
          <c:idx val="0"/>
          <c:order val="0"/>
          <c:tx>
            <c:strRef>
              <c:f>Sheet2!$A$9</c:f>
              <c:strCache>
                <c:ptCount val="1"/>
                <c:pt idx="0">
                  <c:v>18-29</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Sheet2!$B$9:$L$9</c:f>
              <c:numCache>
                <c:formatCode>General</c:formatCode>
                <c:ptCount val="6"/>
                <c:pt idx="0">
                  <c:v>0.33100000000000002</c:v>
                </c:pt>
                <c:pt idx="1">
                  <c:v>0.34499999999999997</c:v>
                </c:pt>
                <c:pt idx="2">
                  <c:v>0.45</c:v>
                </c:pt>
                <c:pt idx="3">
                  <c:v>0.48399999999999999</c:v>
                </c:pt>
                <c:pt idx="4">
                  <c:v>0.40899999999999997</c:v>
                </c:pt>
                <c:pt idx="5">
                  <c:v>0.434</c:v>
                </c:pt>
              </c:numCache>
            </c:numRef>
          </c:val>
          <c:smooth val="0"/>
          <c:extLst xmlns:c16r2="http://schemas.microsoft.com/office/drawing/2015/06/chart">
            <c:ext xmlns:c16="http://schemas.microsoft.com/office/drawing/2014/chart" uri="{C3380CC4-5D6E-409C-BE32-E72D297353CC}">
              <c16:uniqueId val="{00000000-918E-6B45-984B-DA306489B24F}"/>
            </c:ext>
          </c:extLst>
        </c:ser>
        <c:ser>
          <c:idx val="1"/>
          <c:order val="1"/>
          <c:tx>
            <c:strRef>
              <c:f>Sheet2!$A$10</c:f>
              <c:strCache>
                <c:ptCount val="1"/>
                <c:pt idx="0">
                  <c:v>30-44</c:v>
                </c:pt>
              </c:strCache>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Sheet2!$B$10:$L$10</c:f>
              <c:numCache>
                <c:formatCode>General</c:formatCode>
                <c:ptCount val="6"/>
                <c:pt idx="0">
                  <c:v>0.505</c:v>
                </c:pt>
                <c:pt idx="1">
                  <c:v>0.54</c:v>
                </c:pt>
                <c:pt idx="2">
                  <c:v>0.59499999999999997</c:v>
                </c:pt>
                <c:pt idx="3">
                  <c:v>0.60699999999999998</c:v>
                </c:pt>
                <c:pt idx="4">
                  <c:v>0.56200000000000006</c:v>
                </c:pt>
                <c:pt idx="5">
                  <c:v>0.56910000000000005</c:v>
                </c:pt>
              </c:numCache>
            </c:numRef>
          </c:val>
          <c:smooth val="0"/>
          <c:extLst xmlns:c16r2="http://schemas.microsoft.com/office/drawing/2015/06/chart">
            <c:ext xmlns:c16="http://schemas.microsoft.com/office/drawing/2014/chart" uri="{C3380CC4-5D6E-409C-BE32-E72D297353CC}">
              <c16:uniqueId val="{00000001-918E-6B45-984B-DA306489B24F}"/>
            </c:ext>
          </c:extLst>
        </c:ser>
        <c:ser>
          <c:idx val="2"/>
          <c:order val="2"/>
          <c:tx>
            <c:strRef>
              <c:f>Sheet2!$A$11</c:f>
              <c:strCache>
                <c:ptCount val="1"/>
                <c:pt idx="0">
                  <c:v>45-59</c:v>
                </c:pt>
              </c:strCache>
            </c:strRef>
          </c:tx>
          <c:spPr>
            <a:ln w="76200" cap="rnd">
              <a:solidFill>
                <a:schemeClr val="accent3"/>
              </a:solidFill>
              <a:round/>
            </a:ln>
            <a:effectLst>
              <a:outerShdw blurRad="57150" dist="19050" dir="5400000" algn="ctr" rotWithShape="0">
                <a:srgbClr val="000000">
                  <a:alpha val="63000"/>
                </a:srgbClr>
              </a:outerShdw>
            </a:effectLst>
          </c:spPr>
          <c:marker>
            <c:symbol val="none"/>
          </c:marker>
          <c:cat>
            <c:numRef>
              <c:f>Sheet2!$B$8:$L$8</c:f>
              <c:numCache>
                <c:formatCode>General</c:formatCode>
                <c:ptCount val="6"/>
                <c:pt idx="0">
                  <c:v>1996</c:v>
                </c:pt>
                <c:pt idx="1">
                  <c:v>2000</c:v>
                </c:pt>
                <c:pt idx="2">
                  <c:v>2004</c:v>
                </c:pt>
                <c:pt idx="3">
                  <c:v>2008</c:v>
                </c:pt>
                <c:pt idx="4">
                  <c:v>2012</c:v>
                </c:pt>
                <c:pt idx="5">
                  <c:v>2016</c:v>
                </c:pt>
              </c:numCache>
            </c:numRef>
          </c:cat>
          <c:val>
            <c:numRef>
              <c:f>Sheet2!$B$11:$L$11</c:f>
              <c:numCache>
                <c:formatCode>General</c:formatCode>
                <c:ptCount val="6"/>
                <c:pt idx="0">
                  <c:v>0.625</c:v>
                </c:pt>
                <c:pt idx="1">
                  <c:v>0.64300000000000002</c:v>
                </c:pt>
                <c:pt idx="2">
                  <c:v>0.69</c:v>
                </c:pt>
                <c:pt idx="3">
                  <c:v>0.69499999999999995</c:v>
                </c:pt>
                <c:pt idx="4">
                  <c:v>0.66</c:v>
                </c:pt>
                <c:pt idx="5">
                  <c:v>0.6623</c:v>
                </c:pt>
              </c:numCache>
            </c:numRef>
          </c:val>
          <c:smooth val="0"/>
          <c:extLst xmlns:c16r2="http://schemas.microsoft.com/office/drawing/2015/06/chart">
            <c:ext xmlns:c16="http://schemas.microsoft.com/office/drawing/2014/chart" uri="{C3380CC4-5D6E-409C-BE32-E72D297353CC}">
              <c16:uniqueId val="{00000002-918E-6B45-984B-DA306489B24F}"/>
            </c:ext>
          </c:extLst>
        </c:ser>
        <c:dLbls>
          <c:showLegendKey val="0"/>
          <c:showVal val="0"/>
          <c:showCatName val="0"/>
          <c:showSerName val="0"/>
          <c:showPercent val="0"/>
          <c:showBubbleSize val="0"/>
        </c:dLbls>
        <c:smooth val="0"/>
        <c:axId val="588880976"/>
        <c:axId val="588882152"/>
        <c:extLst xmlns:c16r2="http://schemas.microsoft.com/office/drawing/2015/06/chart">
          <c:ext xmlns:c15="http://schemas.microsoft.com/office/drawing/2012/chart" uri="{02D57815-91ED-43cb-92C2-25804820EDAC}">
            <c15:filteredLineSeries>
              <c15:ser>
                <c:idx val="3"/>
                <c:order val="3"/>
                <c:tx>
                  <c:strRef>
                    <c:extLst xmlns:c16r2="http://schemas.microsoft.com/office/drawing/2015/06/chart">
                      <c:ext uri="{02D57815-91ED-43cb-92C2-25804820EDAC}">
                        <c15:formulaRef>
                          <c15:sqref>Sheet2!$A$12</c15:sqref>
                        </c15:formulaRef>
                      </c:ext>
                    </c:extLst>
                    <c:strCache>
                      <c:ptCount val="1"/>
                      <c:pt idx="0">
                        <c:v>60+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Sheet2!$B$8:$L$8</c15:sqref>
                        </c15:formulaRef>
                      </c:ext>
                    </c:extLst>
                    <c:numCache>
                      <c:formatCode>General</c:formatCode>
                      <c:ptCount val="6"/>
                      <c:pt idx="0">
                        <c:v>1996</c:v>
                      </c:pt>
                      <c:pt idx="1">
                        <c:v>2000</c:v>
                      </c:pt>
                      <c:pt idx="2">
                        <c:v>2004</c:v>
                      </c:pt>
                      <c:pt idx="3">
                        <c:v>2008</c:v>
                      </c:pt>
                      <c:pt idx="4">
                        <c:v>2012</c:v>
                      </c:pt>
                      <c:pt idx="5">
                        <c:v>2016</c:v>
                      </c:pt>
                    </c:numCache>
                  </c:numRef>
                </c:cat>
                <c:val>
                  <c:numRef>
                    <c:extLst xmlns:c16r2="http://schemas.microsoft.com/office/drawing/2015/06/chart">
                      <c:ext uri="{02D57815-91ED-43cb-92C2-25804820EDAC}">
                        <c15:formulaRef>
                          <c15:sqref>Sheet2!$B$12:$L$12</c15:sqref>
                        </c15:formulaRef>
                      </c:ext>
                    </c:extLst>
                    <c:numCache>
                      <c:formatCode>General</c:formatCode>
                      <c:ptCount val="6"/>
                      <c:pt idx="0">
                        <c:v>0.65700000000000003</c:v>
                      </c:pt>
                      <c:pt idx="1">
                        <c:v>0.67300000000000004</c:v>
                      </c:pt>
                      <c:pt idx="2">
                        <c:v>0.69699999999999995</c:v>
                      </c:pt>
                      <c:pt idx="3">
                        <c:v>0.71</c:v>
                      </c:pt>
                      <c:pt idx="4">
                        <c:v>0.71199999999999997</c:v>
                      </c:pt>
                      <c:pt idx="5">
                        <c:v>0.71379999999999999</c:v>
                      </c:pt>
                    </c:numCache>
                  </c:numRef>
                </c:val>
                <c:smooth val="0"/>
                <c:extLst xmlns:c16r2="http://schemas.microsoft.com/office/drawing/2015/06/chart">
                  <c:ext xmlns:c16="http://schemas.microsoft.com/office/drawing/2014/chart" uri="{C3380CC4-5D6E-409C-BE32-E72D297353CC}">
                    <c16:uniqueId val="{00000003-918E-6B45-984B-DA306489B24F}"/>
                  </c:ext>
                </c:extLst>
              </c15:ser>
            </c15:filteredLineSeries>
          </c:ext>
        </c:extLst>
      </c:lineChart>
      <c:catAx>
        <c:axId val="58888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82152"/>
        <c:crosses val="autoZero"/>
        <c:auto val="1"/>
        <c:lblAlgn val="ctr"/>
        <c:lblOffset val="100"/>
        <c:noMultiLvlLbl val="0"/>
      </c:catAx>
      <c:valAx>
        <c:axId val="588882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588880976"/>
        <c:crosses val="autoZero"/>
        <c:crossBetween val="between"/>
      </c:valAx>
      <c:spPr>
        <a:noFill/>
        <a:ln>
          <a:noFill/>
        </a:ln>
        <a:effectLst/>
      </c:spPr>
    </c:plotArea>
    <c:legend>
      <c:legendPos val="b"/>
      <c:layout>
        <c:manualLayout>
          <c:xMode val="edge"/>
          <c:yMode val="edge"/>
          <c:x val="0.21166072762704821"/>
          <c:y val="0.11021838487351615"/>
          <c:w val="0.53992055189590582"/>
          <c:h val="0.10589979644884141"/>
        </c:manualLayout>
      </c:layout>
      <c:overlay val="0"/>
      <c:spPr>
        <a:solidFill>
          <a:schemeClr val="bg1"/>
        </a:solid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sz="1300" baseline="0">
          <a:latin typeface="Arial Black" panose="020B0A04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11813804290856E-2"/>
          <c:y val="3.2258080916955791E-2"/>
          <c:w val="0.90388552963810775"/>
          <c:h val="0.81226519209676085"/>
        </c:manualLayout>
      </c:layout>
      <c:lineChart>
        <c:grouping val="standard"/>
        <c:varyColors val="0"/>
        <c:ser>
          <c:idx val="0"/>
          <c:order val="0"/>
          <c:tx>
            <c:strRef>
              <c:f>'[Chart in Microsoft PowerPoint]Sheet2'!$A$9</c:f>
              <c:strCache>
                <c:ptCount val="1"/>
                <c:pt idx="0">
                  <c:v>18-29</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'[Chart in Microsoft PowerPoint]Sheet2'!$B$8:$L$8</c:f>
              <c:numCache>
                <c:formatCode>General</c:formatCode>
                <c:ptCount val="6"/>
                <c:pt idx="0">
                  <c:v>1996</c:v>
                </c:pt>
                <c:pt idx="1">
                  <c:v>2000</c:v>
                </c:pt>
                <c:pt idx="2">
                  <c:v>2004</c:v>
                </c:pt>
                <c:pt idx="3">
                  <c:v>2008</c:v>
                </c:pt>
                <c:pt idx="4">
                  <c:v>2012</c:v>
                </c:pt>
                <c:pt idx="5">
                  <c:v>2016</c:v>
                </c:pt>
              </c:numCache>
              <c:extLst xmlns:c16r2="http://schemas.microsoft.com/office/drawing/2015/06/chart"/>
            </c:numRef>
          </c:cat>
          <c:val>
            <c:numRef>
              <c:f>'[Chart in Microsoft PowerPoint]Sheet2'!$B$9:$L$9</c:f>
              <c:numCache>
                <c:formatCode>General</c:formatCode>
                <c:ptCount val="6"/>
                <c:pt idx="0">
                  <c:v>0.33100000000000002</c:v>
                </c:pt>
                <c:pt idx="1">
                  <c:v>0.34499999999999997</c:v>
                </c:pt>
                <c:pt idx="2">
                  <c:v>0.45</c:v>
                </c:pt>
                <c:pt idx="3">
                  <c:v>0.48399999999999999</c:v>
                </c:pt>
                <c:pt idx="4">
                  <c:v>0.40899999999999997</c:v>
                </c:pt>
                <c:pt idx="5">
                  <c:v>0.434</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6E0C-4C47-B867-23C6626F0CDB}"/>
            </c:ext>
          </c:extLst>
        </c:ser>
        <c:ser>
          <c:idx val="1"/>
          <c:order val="1"/>
          <c:tx>
            <c:strRef>
              <c:f>'[Chart in Microsoft PowerPoint]Sheet2'!$A$10</c:f>
              <c:strCache>
                <c:ptCount val="1"/>
                <c:pt idx="0">
                  <c:v>30-44</c:v>
                </c:pt>
              </c:strCache>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'[Chart in Microsoft PowerPoint]Sheet2'!$B$8:$L$8</c:f>
              <c:numCache>
                <c:formatCode>General</c:formatCode>
                <c:ptCount val="6"/>
                <c:pt idx="0">
                  <c:v>1996</c:v>
                </c:pt>
                <c:pt idx="1">
                  <c:v>2000</c:v>
                </c:pt>
                <c:pt idx="2">
                  <c:v>2004</c:v>
                </c:pt>
                <c:pt idx="3">
                  <c:v>2008</c:v>
                </c:pt>
                <c:pt idx="4">
                  <c:v>2012</c:v>
                </c:pt>
                <c:pt idx="5">
                  <c:v>2016</c:v>
                </c:pt>
              </c:numCache>
              <c:extLst xmlns:c16r2="http://schemas.microsoft.com/office/drawing/2015/06/chart"/>
            </c:numRef>
          </c:cat>
          <c:val>
            <c:numRef>
              <c:f>'[Chart in Microsoft PowerPoint]Sheet2'!$B$10:$L$10</c:f>
              <c:numCache>
                <c:formatCode>General</c:formatCode>
                <c:ptCount val="6"/>
                <c:pt idx="0">
                  <c:v>0.505</c:v>
                </c:pt>
                <c:pt idx="1">
                  <c:v>0.54</c:v>
                </c:pt>
                <c:pt idx="2">
                  <c:v>0.59499999999999997</c:v>
                </c:pt>
                <c:pt idx="3">
                  <c:v>0.60699999999999998</c:v>
                </c:pt>
                <c:pt idx="4">
                  <c:v>0.56200000000000006</c:v>
                </c:pt>
                <c:pt idx="5">
                  <c:v>0.56910000000000005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1-6E0C-4C47-B867-23C6626F0CDB}"/>
            </c:ext>
          </c:extLst>
        </c:ser>
        <c:ser>
          <c:idx val="2"/>
          <c:order val="2"/>
          <c:tx>
            <c:strRef>
              <c:f>'[Chart in Microsoft PowerPoint]Sheet2'!$A$11</c:f>
              <c:strCache>
                <c:ptCount val="1"/>
                <c:pt idx="0">
                  <c:v>45-59</c:v>
                </c:pt>
              </c:strCache>
            </c:strRef>
          </c:tx>
          <c:spPr>
            <a:ln w="76200" cap="rnd">
              <a:solidFill>
                <a:schemeClr val="accent3"/>
              </a:solidFill>
              <a:round/>
            </a:ln>
            <a:effectLst>
              <a:outerShdw blurRad="57150" dist="19050" dir="5400000" algn="ctr" rotWithShape="0">
                <a:srgbClr val="000000">
                  <a:alpha val="63000"/>
                </a:srgbClr>
              </a:outerShdw>
            </a:effectLst>
          </c:spPr>
          <c:marker>
            <c:symbol val="none"/>
          </c:marker>
          <c:cat>
            <c:numRef>
              <c:f>'[Chart in Microsoft PowerPoint]Sheet2'!$B$8:$L$8</c:f>
              <c:numCache>
                <c:formatCode>General</c:formatCode>
                <c:ptCount val="6"/>
                <c:pt idx="0">
                  <c:v>1996</c:v>
                </c:pt>
                <c:pt idx="1">
                  <c:v>2000</c:v>
                </c:pt>
                <c:pt idx="2">
                  <c:v>2004</c:v>
                </c:pt>
                <c:pt idx="3">
                  <c:v>2008</c:v>
                </c:pt>
                <c:pt idx="4">
                  <c:v>2012</c:v>
                </c:pt>
                <c:pt idx="5">
                  <c:v>2016</c:v>
                </c:pt>
              </c:numCache>
              <c:extLst xmlns:c16r2="http://schemas.microsoft.com/office/drawing/2015/06/chart"/>
            </c:numRef>
          </c:cat>
          <c:val>
            <c:numRef>
              <c:f>'[Chart in Microsoft PowerPoint]Sheet2'!$B$11:$L$11</c:f>
              <c:numCache>
                <c:formatCode>General</c:formatCode>
                <c:ptCount val="6"/>
                <c:pt idx="0">
                  <c:v>0.625</c:v>
                </c:pt>
                <c:pt idx="1">
                  <c:v>0.64300000000000002</c:v>
                </c:pt>
                <c:pt idx="2">
                  <c:v>0.69</c:v>
                </c:pt>
                <c:pt idx="3">
                  <c:v>0.69499999999999995</c:v>
                </c:pt>
                <c:pt idx="4">
                  <c:v>0.66</c:v>
                </c:pt>
                <c:pt idx="5">
                  <c:v>0.6623</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2-6E0C-4C47-B867-23C6626F0CDB}"/>
            </c:ext>
          </c:extLst>
        </c:ser>
        <c:ser>
          <c:idx val="3"/>
          <c:order val="3"/>
          <c:tx>
            <c:strRef>
              <c:f>'[Chart in Microsoft PowerPoint]Sheet2'!$A$12</c:f>
              <c:strCache>
                <c:ptCount val="1"/>
                <c:pt idx="0">
                  <c:v>60+</c:v>
                </c:pt>
              </c:strCache>
            </c:strRef>
          </c:tx>
          <c:spPr>
            <a:ln w="76200" cap="rnd">
              <a:solidFill>
                <a:schemeClr val="accent4"/>
              </a:solidFill>
              <a:round/>
            </a:ln>
            <a:effectLst>
              <a:outerShdw blurRad="57150" dist="19050" dir="5400000" algn="ctr" rotWithShape="0">
                <a:srgbClr val="000000">
                  <a:alpha val="63000"/>
                </a:srgbClr>
              </a:outerShdw>
            </a:effectLst>
          </c:spPr>
          <c:marker>
            <c:symbol val="none"/>
          </c:marker>
          <c:cat>
            <c:numRef>
              <c:f>'[Chart in Microsoft PowerPoint]Sheet2'!$B$8:$L$8</c:f>
              <c:numCache>
                <c:formatCode>General</c:formatCode>
                <c:ptCount val="6"/>
                <c:pt idx="0">
                  <c:v>1996</c:v>
                </c:pt>
                <c:pt idx="1">
                  <c:v>2000</c:v>
                </c:pt>
                <c:pt idx="2">
                  <c:v>2004</c:v>
                </c:pt>
                <c:pt idx="3">
                  <c:v>2008</c:v>
                </c:pt>
                <c:pt idx="4">
                  <c:v>2012</c:v>
                </c:pt>
                <c:pt idx="5">
                  <c:v>2016</c:v>
                </c:pt>
              </c:numCache>
              <c:extLst xmlns:c16r2="http://schemas.microsoft.com/office/drawing/2015/06/chart"/>
            </c:numRef>
          </c:cat>
          <c:val>
            <c:numRef>
              <c:f>'[Chart in Microsoft PowerPoint]Sheet2'!$B$12:$L$12</c:f>
              <c:numCache>
                <c:formatCode>General</c:formatCode>
                <c:ptCount val="6"/>
                <c:pt idx="0">
                  <c:v>0.65700000000000003</c:v>
                </c:pt>
                <c:pt idx="1">
                  <c:v>0.67300000000000004</c:v>
                </c:pt>
                <c:pt idx="2">
                  <c:v>0.69699999999999995</c:v>
                </c:pt>
                <c:pt idx="3">
                  <c:v>0.71</c:v>
                </c:pt>
                <c:pt idx="4">
                  <c:v>0.71199999999999997</c:v>
                </c:pt>
                <c:pt idx="5">
                  <c:v>0.71379999999999999</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3-6E0C-4C47-B867-23C6626F0CDB}"/>
            </c:ext>
          </c:extLst>
        </c:ser>
        <c:dLbls>
          <c:showLegendKey val="0"/>
          <c:showVal val="0"/>
          <c:showCatName val="0"/>
          <c:showSerName val="0"/>
          <c:showPercent val="0"/>
          <c:showBubbleSize val="0"/>
        </c:dLbls>
        <c:smooth val="0"/>
        <c:axId val="370505240"/>
        <c:axId val="311582776"/>
      </c:lineChart>
      <c:catAx>
        <c:axId val="370505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11582776"/>
        <c:crosses val="autoZero"/>
        <c:auto val="1"/>
        <c:lblAlgn val="ctr"/>
        <c:lblOffset val="100"/>
        <c:noMultiLvlLbl val="0"/>
      </c:catAx>
      <c:valAx>
        <c:axId val="311582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70505240"/>
        <c:crosses val="autoZero"/>
        <c:crossBetween val="between"/>
      </c:valAx>
      <c:spPr>
        <a:noFill/>
        <a:ln>
          <a:noFill/>
        </a:ln>
        <a:effectLst/>
      </c:spPr>
    </c:plotArea>
    <c:legend>
      <c:legendPos val="b"/>
      <c:layout>
        <c:manualLayout>
          <c:xMode val="edge"/>
          <c:yMode val="edge"/>
          <c:x val="0.14267128611222391"/>
          <c:y val="6.0672745606990583E-2"/>
          <c:w val="0.75767162277556643"/>
          <c:h val="0.11513282332787647"/>
        </c:manualLayout>
      </c:layout>
      <c:overlay val="0"/>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300" baseline="0">
          <a:latin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8242064714652E-2"/>
          <c:y val="4.3141516366282398E-2"/>
          <c:w val="0.87814102349320089"/>
          <c:h val="0.77616700369518232"/>
        </c:manualLayout>
      </c:layout>
      <c:lineChart>
        <c:grouping val="standard"/>
        <c:varyColors val="0"/>
        <c:ser>
          <c:idx val="0"/>
          <c:order val="0"/>
          <c:tx>
            <c:strRef>
              <c:f>Sheet1!$A$8</c:f>
              <c:strCache>
                <c:ptCount val="1"/>
                <c:pt idx="0">
                  <c:v>Non-Hispanic White</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Sheet1!$B$8:$N$8</c:f>
              <c:numCache>
                <c:formatCode>0.0%</c:formatCode>
                <c:ptCount val="7"/>
                <c:pt idx="0">
                  <c:v>0.61599999999999999</c:v>
                </c:pt>
                <c:pt idx="1">
                  <c:v>0.54500000000000004</c:v>
                </c:pt>
                <c:pt idx="2">
                  <c:v>0.57599999999999996</c:v>
                </c:pt>
                <c:pt idx="3">
                  <c:v>0.64300000000000002</c:v>
                </c:pt>
                <c:pt idx="4">
                  <c:v>0.65200000000000002</c:v>
                </c:pt>
                <c:pt idx="5">
                  <c:v>0.61799999999999999</c:v>
                </c:pt>
                <c:pt idx="6">
                  <c:v>0.64680000000000004</c:v>
                </c:pt>
              </c:numCache>
            </c:numRef>
          </c:val>
          <c:smooth val="0"/>
          <c:extLst xmlns:c16r2="http://schemas.microsoft.com/office/drawing/2015/06/chart">
            <c:ext xmlns:c16="http://schemas.microsoft.com/office/drawing/2014/chart" uri="{C3380CC4-5D6E-409C-BE32-E72D297353CC}">
              <c16:uniqueId val="{00000000-9824-294F-9CC5-990CBDF99C58}"/>
            </c:ext>
          </c:extLst>
        </c:ser>
        <c:dLbls>
          <c:showLegendKey val="0"/>
          <c:showVal val="0"/>
          <c:showCatName val="0"/>
          <c:showSerName val="0"/>
          <c:showPercent val="0"/>
          <c:showBubbleSize val="0"/>
        </c:dLbls>
        <c:smooth val="0"/>
        <c:axId val="360842896"/>
        <c:axId val="360838192"/>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Sheet1!$A$9</c15:sqref>
                        </c15:formulaRef>
                      </c:ext>
                    </c:extLst>
                    <c:strCache>
                      <c:ptCount val="1"/>
                      <c:pt idx="0">
                        <c:v>Non-Hispanic Black</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c:ext uri="{02D57815-91ED-43cb-92C2-25804820EDAC}">
                        <c15:formulaRef>
                          <c15:sqref>Sheet1!$B$9:$N$9</c15:sqref>
                        </c15:formulaRef>
                      </c:ext>
                    </c:extLst>
                    <c:numCache>
                      <c:formatCode>0.0%</c:formatCode>
                      <c:ptCount val="7"/>
                      <c:pt idx="0">
                        <c:v>0.50600000000000001</c:v>
                      </c:pt>
                      <c:pt idx="1">
                        <c:v>0.48099999999999998</c:v>
                      </c:pt>
                      <c:pt idx="2">
                        <c:v>0.52900000000000003</c:v>
                      </c:pt>
                      <c:pt idx="3">
                        <c:v>0.61399999999999999</c:v>
                      </c:pt>
                      <c:pt idx="4">
                        <c:v>0.69099999999999995</c:v>
                      </c:pt>
                      <c:pt idx="5">
                        <c:v>0.67400000000000004</c:v>
                      </c:pt>
                      <c:pt idx="6">
                        <c:v>0.59860000000000002</c:v>
                      </c:pt>
                    </c:numCache>
                  </c:numRef>
                </c:val>
                <c:smooth val="0"/>
                <c:extLst xmlns:c16r2="http://schemas.microsoft.com/office/drawing/2015/06/chart">
                  <c:ext xmlns:c16="http://schemas.microsoft.com/office/drawing/2014/chart" uri="{C3380CC4-5D6E-409C-BE32-E72D297353CC}">
                    <c16:uniqueId val="{00000001-9824-294F-9CC5-990CBDF99C58}"/>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Sheet1!$A$10</c15:sqref>
                        </c15:formulaRef>
                      </c:ext>
                    </c:extLst>
                    <c:strCache>
                      <c:ptCount val="1"/>
                      <c:pt idx="0">
                        <c:v>Hispanic</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Sheet1!$B$10:$N$10</c15:sqref>
                        </c15:formulaRef>
                      </c:ext>
                    </c:extLst>
                    <c:numCache>
                      <c:formatCode>0.0%</c:formatCode>
                      <c:ptCount val="7"/>
                      <c:pt idx="0">
                        <c:v>0.41499999999999998</c:v>
                      </c:pt>
                      <c:pt idx="1">
                        <c:v>0.379</c:v>
                      </c:pt>
                      <c:pt idx="2">
                        <c:v>0.38900000000000001</c:v>
                      </c:pt>
                      <c:pt idx="3">
                        <c:v>0.42899999999999999</c:v>
                      </c:pt>
                      <c:pt idx="4">
                        <c:v>0.46500000000000002</c:v>
                      </c:pt>
                      <c:pt idx="5">
                        <c:v>0.43099999999999999</c:v>
                      </c:pt>
                      <c:pt idx="6">
                        <c:v>0.4491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9824-294F-9CC5-990CBDF99C58}"/>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Sheet1!$A$11</c15:sqref>
                        </c15:formulaRef>
                      </c:ext>
                    </c:extLst>
                    <c:strCache>
                      <c:ptCount val="1"/>
                      <c:pt idx="0">
                        <c:v>Other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Sheet1!$B$11:$N$11</c15:sqref>
                        </c15:formulaRef>
                      </c:ext>
                    </c:extLst>
                    <c:numCache>
                      <c:formatCode>0.0%</c:formatCode>
                      <c:ptCount val="7"/>
                      <c:pt idx="0">
                        <c:v>0.42799999999999999</c:v>
                      </c:pt>
                      <c:pt idx="1">
                        <c:v>0.40400000000000003</c:v>
                      </c:pt>
                      <c:pt idx="2">
                        <c:v>0.39800000000000002</c:v>
                      </c:pt>
                      <c:pt idx="3">
                        <c:v>0.44900000000000001</c:v>
                      </c:pt>
                      <c:pt idx="4">
                        <c:v>0.48</c:v>
                      </c:pt>
                      <c:pt idx="5">
                        <c:v>0.45400000000000001</c:v>
                      </c:pt>
                      <c:pt idx="6">
                        <c:v>0.46250000000000002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9824-294F-9CC5-990CBDF99C58}"/>
                  </c:ext>
                </c:extLst>
              </c15:ser>
            </c15:filteredLineSeries>
          </c:ext>
        </c:extLst>
      </c:lineChart>
      <c:catAx>
        <c:axId val="36084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38192"/>
        <c:crosses val="autoZero"/>
        <c:auto val="1"/>
        <c:lblAlgn val="ctr"/>
        <c:lblOffset val="100"/>
        <c:noMultiLvlLbl val="0"/>
      </c:catAx>
      <c:valAx>
        <c:axId val="36083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2896"/>
        <c:crosses val="autoZero"/>
        <c:crossBetween val="between"/>
      </c:valAx>
      <c:spPr>
        <a:noFill/>
        <a:ln>
          <a:noFill/>
        </a:ln>
        <a:effectLst/>
      </c:spPr>
    </c:plotArea>
    <c:legend>
      <c:legendPos val="b"/>
      <c:layout>
        <c:manualLayout>
          <c:xMode val="edge"/>
          <c:yMode val="edge"/>
          <c:x val="0.22837013143912366"/>
          <c:y val="9.9172385774432853E-2"/>
          <c:w val="0.53980016763929606"/>
          <c:h val="7.5242223661910052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0386589282153E-2"/>
          <c:y val="3.5603611568099783E-2"/>
          <c:w val="0.93324156343333009"/>
          <c:h val="0.79233278022921161"/>
        </c:manualLayout>
      </c:layout>
      <c:lineChart>
        <c:grouping val="standard"/>
        <c:varyColors val="0"/>
        <c:ser>
          <c:idx val="0"/>
          <c:order val="0"/>
          <c:tx>
            <c:strRef>
              <c:f>Sheet1!$A$8</c:f>
              <c:strCache>
                <c:ptCount val="1"/>
                <c:pt idx="0">
                  <c:v>Non-Hispanic White</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Sheet1!$B$8:$N$8</c:f>
              <c:numCache>
                <c:formatCode>0.0%</c:formatCode>
                <c:ptCount val="7"/>
                <c:pt idx="0">
                  <c:v>0.61599999999999999</c:v>
                </c:pt>
                <c:pt idx="1">
                  <c:v>0.54500000000000004</c:v>
                </c:pt>
                <c:pt idx="2">
                  <c:v>0.57599999999999996</c:v>
                </c:pt>
                <c:pt idx="3">
                  <c:v>0.64300000000000002</c:v>
                </c:pt>
                <c:pt idx="4">
                  <c:v>0.65200000000000002</c:v>
                </c:pt>
                <c:pt idx="5">
                  <c:v>0.61799999999999999</c:v>
                </c:pt>
                <c:pt idx="6">
                  <c:v>0.64680000000000004</c:v>
                </c:pt>
              </c:numCache>
            </c:numRef>
          </c:val>
          <c:smooth val="0"/>
          <c:extLst xmlns:c16r2="http://schemas.microsoft.com/office/drawing/2015/06/chart">
            <c:ext xmlns:c16="http://schemas.microsoft.com/office/drawing/2014/chart" uri="{C3380CC4-5D6E-409C-BE32-E72D297353CC}">
              <c16:uniqueId val="{00000000-037F-B041-BEE3-ECBEE8591A2D}"/>
            </c:ext>
          </c:extLst>
        </c:ser>
        <c:ser>
          <c:idx val="1"/>
          <c:order val="1"/>
          <c:tx>
            <c:strRef>
              <c:f>Sheet1!$A$9</c:f>
              <c:strCache>
                <c:ptCount val="1"/>
                <c:pt idx="0">
                  <c:v>Non-Hispanic Black</c:v>
                </c:pt>
              </c:strCache>
              <c:extLst xmlns:c16r2="http://schemas.microsoft.com/office/drawing/2015/06/chart" xmlns:c15="http://schemas.microsoft.com/office/drawing/2012/chart"/>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Sheet1!$B$9:$N$9</c:f>
              <c:numCache>
                <c:formatCode>0.0%</c:formatCode>
                <c:ptCount val="7"/>
                <c:pt idx="0">
                  <c:v>0.50600000000000001</c:v>
                </c:pt>
                <c:pt idx="1">
                  <c:v>0.48099999999999998</c:v>
                </c:pt>
                <c:pt idx="2">
                  <c:v>0.52900000000000003</c:v>
                </c:pt>
                <c:pt idx="3">
                  <c:v>0.61399999999999999</c:v>
                </c:pt>
                <c:pt idx="4">
                  <c:v>0.69099999999999995</c:v>
                </c:pt>
                <c:pt idx="5">
                  <c:v>0.67400000000000004</c:v>
                </c:pt>
                <c:pt idx="6">
                  <c:v>0.59860000000000002</c:v>
                </c:pt>
              </c:numCache>
            </c:numRef>
          </c:val>
          <c:smooth val="0"/>
          <c:extLst xmlns:c16r2="http://schemas.microsoft.com/office/drawing/2015/06/chart">
            <c:ext xmlns:c16="http://schemas.microsoft.com/office/drawing/2014/chart" uri="{C3380CC4-5D6E-409C-BE32-E72D297353CC}">
              <c16:uniqueId val="{00000001-037F-B041-BEE3-ECBEE8591A2D}"/>
            </c:ext>
          </c:extLst>
        </c:ser>
        <c:dLbls>
          <c:showLegendKey val="0"/>
          <c:showVal val="0"/>
          <c:showCatName val="0"/>
          <c:showSerName val="0"/>
          <c:showPercent val="0"/>
          <c:showBubbleSize val="0"/>
        </c:dLbls>
        <c:smooth val="0"/>
        <c:axId val="360840152"/>
        <c:axId val="36084054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Sheet1!$A$10</c15:sqref>
                        </c15:formulaRef>
                      </c:ext>
                    </c:extLst>
                    <c:strCache>
                      <c:ptCount val="1"/>
                      <c:pt idx="0">
                        <c:v>Hispanic</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c:ext uri="{02D57815-91ED-43cb-92C2-25804820EDAC}">
                        <c15:formulaRef>
                          <c15:sqref>Sheet1!$B$10:$N$10</c15:sqref>
                        </c15:formulaRef>
                      </c:ext>
                    </c:extLst>
                    <c:numCache>
                      <c:formatCode>0.0%</c:formatCode>
                      <c:ptCount val="7"/>
                      <c:pt idx="0">
                        <c:v>0.41499999999999998</c:v>
                      </c:pt>
                      <c:pt idx="1">
                        <c:v>0.379</c:v>
                      </c:pt>
                      <c:pt idx="2">
                        <c:v>0.38900000000000001</c:v>
                      </c:pt>
                      <c:pt idx="3">
                        <c:v>0.42899999999999999</c:v>
                      </c:pt>
                      <c:pt idx="4">
                        <c:v>0.46500000000000002</c:v>
                      </c:pt>
                      <c:pt idx="5">
                        <c:v>0.43099999999999999</c:v>
                      </c:pt>
                      <c:pt idx="6">
                        <c:v>0.4491</c:v>
                      </c:pt>
                    </c:numCache>
                  </c:numRef>
                </c:val>
                <c:smooth val="0"/>
                <c:extLst xmlns:c16r2="http://schemas.microsoft.com/office/drawing/2015/06/chart">
                  <c:ext xmlns:c16="http://schemas.microsoft.com/office/drawing/2014/chart" uri="{C3380CC4-5D6E-409C-BE32-E72D297353CC}">
                    <c16:uniqueId val="{00000002-037F-B041-BEE3-ECBEE8591A2D}"/>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Sheet1!$A$11</c15:sqref>
                        </c15:formulaRef>
                      </c:ext>
                    </c:extLst>
                    <c:strCache>
                      <c:ptCount val="1"/>
                      <c:pt idx="0">
                        <c:v>Other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Sheet1!$B$11:$N$11</c15:sqref>
                        </c15:formulaRef>
                      </c:ext>
                    </c:extLst>
                    <c:numCache>
                      <c:formatCode>0.0%</c:formatCode>
                      <c:ptCount val="7"/>
                      <c:pt idx="0">
                        <c:v>0.42799999999999999</c:v>
                      </c:pt>
                      <c:pt idx="1">
                        <c:v>0.40400000000000003</c:v>
                      </c:pt>
                      <c:pt idx="2">
                        <c:v>0.39800000000000002</c:v>
                      </c:pt>
                      <c:pt idx="3">
                        <c:v>0.44900000000000001</c:v>
                      </c:pt>
                      <c:pt idx="4">
                        <c:v>0.48</c:v>
                      </c:pt>
                      <c:pt idx="5">
                        <c:v>0.45400000000000001</c:v>
                      </c:pt>
                      <c:pt idx="6">
                        <c:v>0.46250000000000002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037F-B041-BEE3-ECBEE8591A2D}"/>
                  </c:ext>
                </c:extLst>
              </c15:ser>
            </c15:filteredLineSeries>
          </c:ext>
        </c:extLst>
      </c:lineChart>
      <c:catAx>
        <c:axId val="360840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0544"/>
        <c:crosses val="autoZero"/>
        <c:auto val="1"/>
        <c:lblAlgn val="ctr"/>
        <c:lblOffset val="100"/>
        <c:noMultiLvlLbl val="0"/>
      </c:catAx>
      <c:valAx>
        <c:axId val="360840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0152"/>
        <c:crosses val="autoZero"/>
        <c:crossBetween val="between"/>
      </c:valAx>
      <c:spPr>
        <a:noFill/>
        <a:ln>
          <a:noFill/>
        </a:ln>
        <a:effectLst/>
      </c:spPr>
    </c:plotArea>
    <c:legend>
      <c:legendPos val="b"/>
      <c:layout>
        <c:manualLayout>
          <c:xMode val="edge"/>
          <c:yMode val="edge"/>
          <c:x val="0.15120275642095754"/>
          <c:y val="0.18965935487256408"/>
          <c:w val="0.7901967463815337"/>
          <c:h val="6.74087100690339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Sheet1!$A$8</c:f>
              <c:strCache>
                <c:ptCount val="1"/>
                <c:pt idx="0">
                  <c:v>Non-Hispanic White</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Sheet1!$B$8:$N$8</c:f>
              <c:numCache>
                <c:formatCode>0.0%</c:formatCode>
                <c:ptCount val="7"/>
                <c:pt idx="0">
                  <c:v>0.61599999999999999</c:v>
                </c:pt>
                <c:pt idx="1">
                  <c:v>0.54500000000000004</c:v>
                </c:pt>
                <c:pt idx="2">
                  <c:v>0.57599999999999996</c:v>
                </c:pt>
                <c:pt idx="3">
                  <c:v>0.64300000000000002</c:v>
                </c:pt>
                <c:pt idx="4">
                  <c:v>0.65200000000000002</c:v>
                </c:pt>
                <c:pt idx="5">
                  <c:v>0.61799999999999999</c:v>
                </c:pt>
                <c:pt idx="6">
                  <c:v>0.64680000000000004</c:v>
                </c:pt>
              </c:numCache>
            </c:numRef>
          </c:val>
          <c:smooth val="0"/>
          <c:extLst xmlns:c16r2="http://schemas.microsoft.com/office/drawing/2015/06/chart">
            <c:ext xmlns:c16="http://schemas.microsoft.com/office/drawing/2014/chart" uri="{C3380CC4-5D6E-409C-BE32-E72D297353CC}">
              <c16:uniqueId val="{00000000-B797-1743-A32A-84332BBA818A}"/>
            </c:ext>
          </c:extLst>
        </c:ser>
        <c:ser>
          <c:idx val="1"/>
          <c:order val="1"/>
          <c:tx>
            <c:strRef>
              <c:f>Sheet1!$A$9</c:f>
              <c:strCache>
                <c:ptCount val="1"/>
                <c:pt idx="0">
                  <c:v>Non-Hispanic Black</c:v>
                </c:pt>
              </c:strCache>
              <c:extLst xmlns:c16r2="http://schemas.microsoft.com/office/drawing/2015/06/chart" xmlns:c15="http://schemas.microsoft.com/office/drawing/2012/chart"/>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Sheet1!$B$9:$N$9</c:f>
              <c:numCache>
                <c:formatCode>0.0%</c:formatCode>
                <c:ptCount val="7"/>
                <c:pt idx="0">
                  <c:v>0.50600000000000001</c:v>
                </c:pt>
                <c:pt idx="1">
                  <c:v>0.48099999999999998</c:v>
                </c:pt>
                <c:pt idx="2">
                  <c:v>0.52900000000000003</c:v>
                </c:pt>
                <c:pt idx="3">
                  <c:v>0.61399999999999999</c:v>
                </c:pt>
                <c:pt idx="4">
                  <c:v>0.69099999999999995</c:v>
                </c:pt>
                <c:pt idx="5">
                  <c:v>0.67400000000000004</c:v>
                </c:pt>
                <c:pt idx="6">
                  <c:v>0.59860000000000002</c:v>
                </c:pt>
              </c:numCache>
            </c:numRef>
          </c:val>
          <c:smooth val="0"/>
          <c:extLst xmlns:c16r2="http://schemas.microsoft.com/office/drawing/2015/06/chart">
            <c:ext xmlns:c16="http://schemas.microsoft.com/office/drawing/2014/chart" uri="{C3380CC4-5D6E-409C-BE32-E72D297353CC}">
              <c16:uniqueId val="{00000001-B797-1743-A32A-84332BBA818A}"/>
            </c:ext>
          </c:extLst>
        </c:ser>
        <c:ser>
          <c:idx val="2"/>
          <c:order val="2"/>
          <c:tx>
            <c:strRef>
              <c:f>Sheet1!$A$10</c:f>
              <c:strCache>
                <c:ptCount val="1"/>
                <c:pt idx="0">
                  <c:v>Hispanic</c:v>
                </c:pt>
              </c:strCache>
              <c:extLst xmlns:c16r2="http://schemas.microsoft.com/office/drawing/2015/06/chart" xmlns:c15="http://schemas.microsoft.com/office/drawing/2012/chart"/>
            </c:strRef>
          </c:tx>
          <c:spPr>
            <a:ln w="76200" cap="rnd">
              <a:solidFill>
                <a:schemeClr val="accent3"/>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Sheet1!$B$10:$N$10</c:f>
              <c:numCache>
                <c:formatCode>0.0%</c:formatCode>
                <c:ptCount val="7"/>
                <c:pt idx="0">
                  <c:v>0.41499999999999998</c:v>
                </c:pt>
                <c:pt idx="1">
                  <c:v>0.379</c:v>
                </c:pt>
                <c:pt idx="2">
                  <c:v>0.38900000000000001</c:v>
                </c:pt>
                <c:pt idx="3">
                  <c:v>0.42899999999999999</c:v>
                </c:pt>
                <c:pt idx="4">
                  <c:v>0.46500000000000002</c:v>
                </c:pt>
                <c:pt idx="5">
                  <c:v>0.43099999999999999</c:v>
                </c:pt>
                <c:pt idx="6">
                  <c:v>0.4491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B797-1743-A32A-84332BBA818A}"/>
            </c:ext>
          </c:extLst>
        </c:ser>
        <c:dLbls>
          <c:showLegendKey val="0"/>
          <c:showVal val="0"/>
          <c:showCatName val="0"/>
          <c:showSerName val="0"/>
          <c:showPercent val="0"/>
          <c:showBubbleSize val="0"/>
        </c:dLbls>
        <c:smooth val="0"/>
        <c:axId val="360843680"/>
        <c:axId val="360844072"/>
        <c:extLst xmlns:c16r2="http://schemas.microsoft.com/office/drawing/2015/06/chart">
          <c:ext xmlns:c15="http://schemas.microsoft.com/office/drawing/2012/chart" uri="{02D57815-91ED-43cb-92C2-25804820EDAC}">
            <c15:filteredLineSeries>
              <c15:ser>
                <c:idx val="3"/>
                <c:order val="3"/>
                <c:tx>
                  <c:strRef>
                    <c:extLst xmlns:c16r2="http://schemas.microsoft.com/office/drawing/2015/06/chart">
                      <c:ext uri="{02D57815-91ED-43cb-92C2-25804820EDAC}">
                        <c15:formulaRef>
                          <c15:sqref>Sheet1!$A$11</c15:sqref>
                        </c15:formulaRef>
                      </c:ext>
                    </c:extLst>
                    <c:strCache>
                      <c:ptCount val="1"/>
                      <c:pt idx="0">
                        <c:v>Other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6r2="http://schemas.microsoft.com/office/drawing/2015/06/chart">
                      <c:ext uri="{02D57815-91ED-43cb-92C2-25804820EDAC}">
                        <c15:formulaRef>
                          <c15:sqref>Sheet1!$B$7:$N$7</c15:sqref>
                        </c15:formulaRef>
                      </c:ext>
                    </c:extLst>
                    <c:numCache>
                      <c:formatCode>General</c:formatCode>
                      <c:ptCount val="7"/>
                      <c:pt idx="0">
                        <c:v>1992</c:v>
                      </c:pt>
                      <c:pt idx="1">
                        <c:v>1996</c:v>
                      </c:pt>
                      <c:pt idx="2">
                        <c:v>2000</c:v>
                      </c:pt>
                      <c:pt idx="3">
                        <c:v>2004</c:v>
                      </c:pt>
                      <c:pt idx="4">
                        <c:v>2008</c:v>
                      </c:pt>
                      <c:pt idx="5">
                        <c:v>2012</c:v>
                      </c:pt>
                      <c:pt idx="6">
                        <c:v>2016</c:v>
                      </c:pt>
                    </c:numCache>
                  </c:numRef>
                </c:cat>
                <c:val>
                  <c:numRef>
                    <c:extLst xmlns:c16r2="http://schemas.microsoft.com/office/drawing/2015/06/chart">
                      <c:ext uri="{02D57815-91ED-43cb-92C2-25804820EDAC}">
                        <c15:formulaRef>
                          <c15:sqref>Sheet1!$B$11:$N$11</c15:sqref>
                        </c15:formulaRef>
                      </c:ext>
                    </c:extLst>
                    <c:numCache>
                      <c:formatCode>0.0%</c:formatCode>
                      <c:ptCount val="7"/>
                      <c:pt idx="0">
                        <c:v>0.42799999999999999</c:v>
                      </c:pt>
                      <c:pt idx="1">
                        <c:v>0.40400000000000003</c:v>
                      </c:pt>
                      <c:pt idx="2">
                        <c:v>0.39800000000000002</c:v>
                      </c:pt>
                      <c:pt idx="3">
                        <c:v>0.44900000000000001</c:v>
                      </c:pt>
                      <c:pt idx="4">
                        <c:v>0.48</c:v>
                      </c:pt>
                      <c:pt idx="5">
                        <c:v>0.45400000000000001</c:v>
                      </c:pt>
                      <c:pt idx="6">
                        <c:v>0.46250000000000002</c:v>
                      </c:pt>
                    </c:numCache>
                  </c:numRef>
                </c:val>
                <c:smooth val="0"/>
                <c:extLst xmlns:c16r2="http://schemas.microsoft.com/office/drawing/2015/06/chart">
                  <c:ext xmlns:c16="http://schemas.microsoft.com/office/drawing/2014/chart" uri="{C3380CC4-5D6E-409C-BE32-E72D297353CC}">
                    <c16:uniqueId val="{00000003-B797-1743-A32A-84332BBA818A}"/>
                  </c:ext>
                </c:extLst>
              </c15:ser>
            </c15:filteredLineSeries>
          </c:ext>
        </c:extLst>
      </c:lineChart>
      <c:catAx>
        <c:axId val="36084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4072"/>
        <c:crosses val="autoZero"/>
        <c:auto val="1"/>
        <c:lblAlgn val="ctr"/>
        <c:lblOffset val="100"/>
        <c:noMultiLvlLbl val="0"/>
      </c:catAx>
      <c:valAx>
        <c:axId val="3608440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3680"/>
        <c:crosses val="autoZero"/>
        <c:crossBetween val="between"/>
      </c:valAx>
      <c:spPr>
        <a:noFill/>
        <a:ln>
          <a:noFill/>
        </a:ln>
        <a:effectLst/>
      </c:spPr>
    </c:plotArea>
    <c:legend>
      <c:legendPos val="b"/>
      <c:layout>
        <c:manualLayout>
          <c:xMode val="edge"/>
          <c:yMode val="edge"/>
          <c:x val="0.10722439950588405"/>
          <c:y val="0.11637979907930245"/>
          <c:w val="0.84710029972203282"/>
          <c:h val="6.6244653291391162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Sheet1!$A$8</c:f>
              <c:strCache>
                <c:ptCount val="1"/>
                <c:pt idx="0">
                  <c:v>Non-Hispanic White</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Sheet1!$B$8:$N$8</c:f>
              <c:numCache>
                <c:formatCode>0.0%</c:formatCode>
                <c:ptCount val="7"/>
                <c:pt idx="0">
                  <c:v>0.61599999999999999</c:v>
                </c:pt>
                <c:pt idx="1">
                  <c:v>0.54500000000000004</c:v>
                </c:pt>
                <c:pt idx="2">
                  <c:v>0.57599999999999996</c:v>
                </c:pt>
                <c:pt idx="3">
                  <c:v>0.64300000000000002</c:v>
                </c:pt>
                <c:pt idx="4">
                  <c:v>0.65200000000000002</c:v>
                </c:pt>
                <c:pt idx="5">
                  <c:v>0.61799999999999999</c:v>
                </c:pt>
                <c:pt idx="6">
                  <c:v>0.64680000000000004</c:v>
                </c:pt>
              </c:numCache>
            </c:numRef>
          </c:val>
          <c:smooth val="0"/>
          <c:extLst xmlns:c16r2="http://schemas.microsoft.com/office/drawing/2015/06/chart">
            <c:ext xmlns:c16="http://schemas.microsoft.com/office/drawing/2014/chart" uri="{C3380CC4-5D6E-409C-BE32-E72D297353CC}">
              <c16:uniqueId val="{00000000-EB6A-164A-9855-D621C5A59D93}"/>
            </c:ext>
          </c:extLst>
        </c:ser>
        <c:ser>
          <c:idx val="1"/>
          <c:order val="1"/>
          <c:tx>
            <c:strRef>
              <c:f>Sheet1!$A$9</c:f>
              <c:strCache>
                <c:ptCount val="1"/>
                <c:pt idx="0">
                  <c:v>Non-Hispanic Black</c:v>
                </c:pt>
              </c:strCache>
              <c:extLst xmlns:c16r2="http://schemas.microsoft.com/office/drawing/2015/06/chart" xmlns:c15="http://schemas.microsoft.com/office/drawing/2012/chart"/>
            </c:strRef>
          </c:tx>
          <c:spPr>
            <a:ln w="76200" cap="rnd">
              <a:solidFill>
                <a:schemeClr val="accent2"/>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Sheet1!$B$9:$N$9</c:f>
              <c:numCache>
                <c:formatCode>0.0%</c:formatCode>
                <c:ptCount val="7"/>
                <c:pt idx="0">
                  <c:v>0.50600000000000001</c:v>
                </c:pt>
                <c:pt idx="1">
                  <c:v>0.48099999999999998</c:v>
                </c:pt>
                <c:pt idx="2">
                  <c:v>0.52900000000000003</c:v>
                </c:pt>
                <c:pt idx="3">
                  <c:v>0.61399999999999999</c:v>
                </c:pt>
                <c:pt idx="4">
                  <c:v>0.69099999999999995</c:v>
                </c:pt>
                <c:pt idx="5">
                  <c:v>0.67400000000000004</c:v>
                </c:pt>
                <c:pt idx="6">
                  <c:v>0.59860000000000002</c:v>
                </c:pt>
              </c:numCache>
            </c:numRef>
          </c:val>
          <c:smooth val="0"/>
          <c:extLst xmlns:c16r2="http://schemas.microsoft.com/office/drawing/2015/06/chart">
            <c:ext xmlns:c16="http://schemas.microsoft.com/office/drawing/2014/chart" uri="{C3380CC4-5D6E-409C-BE32-E72D297353CC}">
              <c16:uniqueId val="{00000001-EB6A-164A-9855-D621C5A59D93}"/>
            </c:ext>
          </c:extLst>
        </c:ser>
        <c:ser>
          <c:idx val="2"/>
          <c:order val="2"/>
          <c:tx>
            <c:strRef>
              <c:f>Sheet1!$A$10</c:f>
              <c:strCache>
                <c:ptCount val="1"/>
                <c:pt idx="0">
                  <c:v>Hispanic</c:v>
                </c:pt>
              </c:strCache>
              <c:extLst xmlns:c16r2="http://schemas.microsoft.com/office/drawing/2015/06/chart" xmlns:c15="http://schemas.microsoft.com/office/drawing/2012/chart"/>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Sheet1!$B$10:$N$10</c:f>
              <c:numCache>
                <c:formatCode>0.0%</c:formatCode>
                <c:ptCount val="7"/>
                <c:pt idx="0">
                  <c:v>0.41499999999999998</c:v>
                </c:pt>
                <c:pt idx="1">
                  <c:v>0.379</c:v>
                </c:pt>
                <c:pt idx="2">
                  <c:v>0.38900000000000001</c:v>
                </c:pt>
                <c:pt idx="3">
                  <c:v>0.42899999999999999</c:v>
                </c:pt>
                <c:pt idx="4">
                  <c:v>0.46500000000000002</c:v>
                </c:pt>
                <c:pt idx="5">
                  <c:v>0.43099999999999999</c:v>
                </c:pt>
                <c:pt idx="6">
                  <c:v>0.4491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EB6A-164A-9855-D621C5A59D93}"/>
            </c:ext>
          </c:extLst>
        </c:ser>
        <c:ser>
          <c:idx val="3"/>
          <c:order val="3"/>
          <c:tx>
            <c:strRef>
              <c:f>Sheet1!$A$11</c:f>
              <c:strCache>
                <c:ptCount val="1"/>
                <c:pt idx="0">
                  <c:v>Other</c:v>
                </c:pt>
              </c:strCache>
              <c:extLst xmlns:c16r2="http://schemas.microsoft.com/office/drawing/2015/06/chart" xmlns:c15="http://schemas.microsoft.com/office/drawing/2012/chart"/>
            </c:strRef>
          </c:tx>
          <c:spPr>
            <a:ln w="76200" cap="rnd">
              <a:solidFill>
                <a:schemeClr val="accent4"/>
              </a:solidFill>
              <a:round/>
            </a:ln>
            <a:effectLst>
              <a:outerShdw blurRad="57150" dist="19050" dir="5400000" algn="ctr" rotWithShape="0">
                <a:srgbClr val="000000">
                  <a:alpha val="63000"/>
                </a:srgbClr>
              </a:outerShdw>
            </a:effectLst>
          </c:spPr>
          <c:marker>
            <c:symbol val="none"/>
          </c:marker>
          <c:cat>
            <c:numRef>
              <c:f>Sheet1!$B$7:$N$7</c:f>
              <c:numCache>
                <c:formatCode>General</c:formatCode>
                <c:ptCount val="7"/>
                <c:pt idx="0">
                  <c:v>1992</c:v>
                </c:pt>
                <c:pt idx="1">
                  <c:v>1996</c:v>
                </c:pt>
                <c:pt idx="2">
                  <c:v>2000</c:v>
                </c:pt>
                <c:pt idx="3">
                  <c:v>2004</c:v>
                </c:pt>
                <c:pt idx="4">
                  <c:v>2008</c:v>
                </c:pt>
                <c:pt idx="5">
                  <c:v>2012</c:v>
                </c:pt>
                <c:pt idx="6">
                  <c:v>2016</c:v>
                </c:pt>
              </c:numCache>
            </c:numRef>
          </c:cat>
          <c:val>
            <c:numRef>
              <c:f>Sheet1!$B$11:$N$11</c:f>
              <c:numCache>
                <c:formatCode>0.0%</c:formatCode>
                <c:ptCount val="7"/>
                <c:pt idx="0">
                  <c:v>0.42799999999999999</c:v>
                </c:pt>
                <c:pt idx="1">
                  <c:v>0.40400000000000003</c:v>
                </c:pt>
                <c:pt idx="2">
                  <c:v>0.39800000000000002</c:v>
                </c:pt>
                <c:pt idx="3">
                  <c:v>0.44900000000000001</c:v>
                </c:pt>
                <c:pt idx="4">
                  <c:v>0.48</c:v>
                </c:pt>
                <c:pt idx="5">
                  <c:v>0.45400000000000001</c:v>
                </c:pt>
                <c:pt idx="6">
                  <c:v>0.46250000000000002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EB6A-164A-9855-D621C5A59D93}"/>
            </c:ext>
          </c:extLst>
        </c:ser>
        <c:dLbls>
          <c:showLegendKey val="0"/>
          <c:showVal val="0"/>
          <c:showCatName val="0"/>
          <c:showSerName val="0"/>
          <c:showPercent val="0"/>
          <c:showBubbleSize val="0"/>
        </c:dLbls>
        <c:smooth val="0"/>
        <c:axId val="360836624"/>
        <c:axId val="360842504"/>
        <c:extLst xmlns:c16r2="http://schemas.microsoft.com/office/drawing/2015/06/chart"/>
      </c:lineChart>
      <c:catAx>
        <c:axId val="360836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42504"/>
        <c:crosses val="autoZero"/>
        <c:auto val="1"/>
        <c:lblAlgn val="ctr"/>
        <c:lblOffset val="100"/>
        <c:noMultiLvlLbl val="0"/>
      </c:catAx>
      <c:valAx>
        <c:axId val="360842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360836624"/>
        <c:crosses val="autoZero"/>
        <c:crossBetween val="between"/>
      </c:valAx>
      <c:spPr>
        <a:noFill/>
        <a:ln>
          <a:noFill/>
        </a:ln>
        <a:effectLst/>
      </c:spPr>
    </c:plotArea>
    <c:legend>
      <c:legendPos val="b"/>
      <c:layout>
        <c:manualLayout>
          <c:xMode val="edge"/>
          <c:yMode val="edge"/>
          <c:x val="9.8218921188619593E-2"/>
          <c:y val="7.286903725864935E-2"/>
          <c:w val="0.89999997187577874"/>
          <c:h val="6.5828514279030484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dgm:spPr/>
      <dgm:t>
        <a:bodyPr/>
        <a:lstStyle/>
        <a:p>
          <a:pPr>
            <a:defRPr cap="all"/>
          </a:pPr>
          <a:r>
            <a:rPr lang="en-US"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t>
        <a:bodyPr/>
        <a:lstStyle/>
        <a:p>
          <a:endParaRPr lang="en-US"/>
        </a:p>
      </dgm:t>
    </dgm:pt>
    <dgm:pt modelId="{5FA6DADB-6D56-4669-8999-AD46EB34D25B}" type="pres">
      <dgm:prSet presAssocID="{87648315-C1FF-43C2-A4B8-85D053D085F5}" presName="parTxOnly" presStyleLbl="node1" presStyleIdx="0" presStyleCnt="3" custAng="0" custLinFactNeighborX="-821">
        <dgm:presLayoutVars>
          <dgm:chMax val="0"/>
          <dgm:chPref val="0"/>
          <dgm:bulletEnabled val="1"/>
        </dgm:presLayoutVars>
      </dgm:prSet>
      <dgm:spPr/>
      <dgm:t>
        <a:bodyPr/>
        <a:lstStyle/>
        <a:p>
          <a:endParaRPr lang="en-US"/>
        </a:p>
      </dgm:t>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t>
        <a:bodyPr/>
        <a:lstStyle/>
        <a:p>
          <a:endParaRPr lang="en-US"/>
        </a:p>
      </dgm:t>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dgm:presLayoutVars>
          <dgm:chMax val="0"/>
          <dgm:chPref val="0"/>
          <dgm:bulletEnabled val="1"/>
        </dgm:presLayoutVars>
      </dgm:prSet>
      <dgm:spPr/>
      <dgm:t>
        <a:bodyPr/>
        <a:lstStyle/>
        <a:p>
          <a:endParaRPr lang="en-US"/>
        </a:p>
      </dgm:t>
    </dgm:pt>
  </dgm:ptLst>
  <dgm:cxnLst>
    <dgm:cxn modelId="{F99DECA7-A8CA-441A-8003-E2BB3A7CDA11}" type="presOf" srcId="{9B79E722-E0A7-4B2B-B277-E5446DA27192}" destId="{7334C1A9-4BBB-4A12-A7C0-F928A691BBA1}" srcOrd="0" destOrd="0" presId="urn:microsoft.com/office/officeart/2005/8/layout/chevron1"/>
    <dgm:cxn modelId="{D36265D5-9970-4D79-B73D-9741344DE946}" srcId="{F668435E-346A-48FC-902A-A1B9EC992C7C}" destId="{87648315-C1FF-43C2-A4B8-85D053D085F5}" srcOrd="0" destOrd="0" parTransId="{B24863B0-8863-4E2F-AA2E-3339396027C6}" sibTransId="{6CCEA26B-4EF3-4F9A-9074-A8CD6BFB802B}"/>
    <dgm:cxn modelId="{03ADD140-690C-4E0F-A062-CA498EE5B501}" type="presOf" srcId="{87648315-C1FF-43C2-A4B8-85D053D085F5}" destId="{5FA6DADB-6D56-4669-8999-AD46EB34D25B}"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E0C8FBEE-D8E0-49DD-BB4F-B3458C8386E6}" type="presOf" srcId="{42BC6A1F-2B05-4220-BB94-A6B27268A1F8}" destId="{997B34A4-5BE0-44B2-8BB5-D49A1779261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custT="1"/>
      <dgm:spPr/>
      <dgm:t>
        <a:bodyPr/>
        <a:lstStyle/>
        <a:p>
          <a:pPr>
            <a:defRPr cap="all"/>
          </a:pPr>
          <a:r>
            <a:rPr lang="en-US" sz="3600" b="1"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custT="1"/>
      <dgm:spPr/>
      <dgm:t>
        <a:bodyPr/>
        <a:lstStyle/>
        <a:p>
          <a:pPr>
            <a:defRPr cap="all"/>
          </a:pPr>
          <a:r>
            <a:rPr lang="en-US" sz="1800"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custT="1"/>
      <dgm:spPr/>
      <dgm:t>
        <a:bodyPr/>
        <a:lstStyle/>
        <a:p>
          <a:pPr>
            <a:defRPr cap="all"/>
          </a:pPr>
          <a:r>
            <a:rPr lang="en-US" sz="2000"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t>
        <a:bodyPr/>
        <a:lstStyle/>
        <a:p>
          <a:endParaRPr lang="en-US"/>
        </a:p>
      </dgm:t>
    </dgm:pt>
    <dgm:pt modelId="{5FA6DADB-6D56-4669-8999-AD46EB34D25B}" type="pres">
      <dgm:prSet presAssocID="{87648315-C1FF-43C2-A4B8-85D053D085F5}" presName="parTxOnly" presStyleLbl="node1" presStyleIdx="0" presStyleCnt="3" custAng="0" custScaleX="34493" custScaleY="38920" custLinFactNeighborX="-821">
        <dgm:presLayoutVars>
          <dgm:chMax val="0"/>
          <dgm:chPref val="0"/>
          <dgm:bulletEnabled val="1"/>
        </dgm:presLayoutVars>
      </dgm:prSet>
      <dgm:spPr/>
      <dgm:t>
        <a:bodyPr/>
        <a:lstStyle/>
        <a:p>
          <a:endParaRPr lang="en-US"/>
        </a:p>
      </dgm:t>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custScaleX="72915" custScaleY="75879" custLinFactNeighborX="-36633" custLinFactNeighborY="482">
        <dgm:presLayoutVars>
          <dgm:chMax val="0"/>
          <dgm:chPref val="0"/>
          <dgm:bulletEnabled val="1"/>
        </dgm:presLayoutVars>
      </dgm:prSet>
      <dgm:spPr/>
      <dgm:t>
        <a:bodyPr/>
        <a:lstStyle/>
        <a:p>
          <a:endParaRPr lang="en-US"/>
        </a:p>
      </dgm:t>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custScaleX="29052" custScaleY="33738" custLinFactNeighborX="20391" custLinFactNeighborY="644">
        <dgm:presLayoutVars>
          <dgm:chMax val="0"/>
          <dgm:chPref val="0"/>
          <dgm:bulletEnabled val="1"/>
        </dgm:presLayoutVars>
      </dgm:prSet>
      <dgm:spPr/>
      <dgm:t>
        <a:bodyPr/>
        <a:lstStyle/>
        <a:p>
          <a:endParaRPr lang="en-US"/>
        </a:p>
      </dgm:t>
    </dgm:pt>
  </dgm:ptLst>
  <dgm:cxnLst>
    <dgm:cxn modelId="{F99DECA7-A8CA-441A-8003-E2BB3A7CDA11}" type="presOf" srcId="{9B79E722-E0A7-4B2B-B277-E5446DA27192}" destId="{7334C1A9-4BBB-4A12-A7C0-F928A691BBA1}" srcOrd="0" destOrd="0" presId="urn:microsoft.com/office/officeart/2005/8/layout/chevron1"/>
    <dgm:cxn modelId="{D36265D5-9970-4D79-B73D-9741344DE946}" srcId="{F668435E-346A-48FC-902A-A1B9EC992C7C}" destId="{87648315-C1FF-43C2-A4B8-85D053D085F5}" srcOrd="0" destOrd="0" parTransId="{B24863B0-8863-4E2F-AA2E-3339396027C6}" sibTransId="{6CCEA26B-4EF3-4F9A-9074-A8CD6BFB802B}"/>
    <dgm:cxn modelId="{03ADD140-690C-4E0F-A062-CA498EE5B501}" type="presOf" srcId="{87648315-C1FF-43C2-A4B8-85D053D085F5}" destId="{5FA6DADB-6D56-4669-8999-AD46EB34D25B}"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E0C8FBEE-D8E0-49DD-BB4F-B3458C8386E6}" type="presOf" srcId="{42BC6A1F-2B05-4220-BB94-A6B27268A1F8}" destId="{997B34A4-5BE0-44B2-8BB5-D49A1779261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dgm:spPr/>
      <dgm:t>
        <a:bodyPr/>
        <a:lstStyle/>
        <a:p>
          <a:pPr>
            <a:defRPr cap="all"/>
          </a:pPr>
          <a:r>
            <a:rPr lang="en-US"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t>
        <a:bodyPr/>
        <a:lstStyle/>
        <a:p>
          <a:endParaRPr lang="en-US"/>
        </a:p>
      </dgm:t>
    </dgm:pt>
    <dgm:pt modelId="{5FA6DADB-6D56-4669-8999-AD46EB34D25B}" type="pres">
      <dgm:prSet presAssocID="{87648315-C1FF-43C2-A4B8-85D053D085F5}" presName="parTxOnly" presStyleLbl="node1" presStyleIdx="0" presStyleCnt="3" custAng="0" custLinFactNeighborX="-821">
        <dgm:presLayoutVars>
          <dgm:chMax val="0"/>
          <dgm:chPref val="0"/>
          <dgm:bulletEnabled val="1"/>
        </dgm:presLayoutVars>
      </dgm:prSet>
      <dgm:spPr/>
      <dgm:t>
        <a:bodyPr/>
        <a:lstStyle/>
        <a:p>
          <a:endParaRPr lang="en-US"/>
        </a:p>
      </dgm:t>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t>
        <a:bodyPr/>
        <a:lstStyle/>
        <a:p>
          <a:endParaRPr lang="en-US"/>
        </a:p>
      </dgm:t>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dgm:presLayoutVars>
          <dgm:chMax val="0"/>
          <dgm:chPref val="0"/>
          <dgm:bulletEnabled val="1"/>
        </dgm:presLayoutVars>
      </dgm:prSet>
      <dgm:spPr/>
      <dgm:t>
        <a:bodyPr/>
        <a:lstStyle/>
        <a:p>
          <a:endParaRPr lang="en-US"/>
        </a:p>
      </dgm:t>
    </dgm:pt>
  </dgm:ptLst>
  <dgm:cxnLst>
    <dgm:cxn modelId="{F99DECA7-A8CA-441A-8003-E2BB3A7CDA11}" type="presOf" srcId="{9B79E722-E0A7-4B2B-B277-E5446DA27192}" destId="{7334C1A9-4BBB-4A12-A7C0-F928A691BBA1}" srcOrd="0" destOrd="0" presId="urn:microsoft.com/office/officeart/2005/8/layout/chevron1"/>
    <dgm:cxn modelId="{D36265D5-9970-4D79-B73D-9741344DE946}" srcId="{F668435E-346A-48FC-902A-A1B9EC992C7C}" destId="{87648315-C1FF-43C2-A4B8-85D053D085F5}" srcOrd="0" destOrd="0" parTransId="{B24863B0-8863-4E2F-AA2E-3339396027C6}" sibTransId="{6CCEA26B-4EF3-4F9A-9074-A8CD6BFB802B}"/>
    <dgm:cxn modelId="{03ADD140-690C-4E0F-A062-CA498EE5B501}" type="presOf" srcId="{87648315-C1FF-43C2-A4B8-85D053D085F5}" destId="{5FA6DADB-6D56-4669-8999-AD46EB34D25B}"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E0C8FBEE-D8E0-49DD-BB4F-B3458C8386E6}" type="presOf" srcId="{42BC6A1F-2B05-4220-BB94-A6B27268A1F8}" destId="{997B34A4-5BE0-44B2-8BB5-D49A1779261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defRPr cap="all"/>
          </a:pPr>
          <a:r>
            <a:rPr lang="en-US" sz="3000" kern="1200" dirty="0"/>
            <a:t>Register</a:t>
          </a:r>
        </a:p>
      </dsp:txBody>
      <dsp:txXfrm>
        <a:off x="556398" y="1619874"/>
        <a:ext cx="1669192" cy="1112795"/>
      </dsp:txXfrm>
    </dsp:sp>
    <dsp:sp modelId="{997B34A4-5BE0-44B2-8BB5-D49A1779261B}">
      <dsp:nvSpPr>
        <dsp:cNvPr id="0" name=""/>
        <dsp:cNvSpPr/>
      </dsp:nvSpPr>
      <dsp:spPr>
        <a:xfrm>
          <a:off x="2506072"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defRPr cap="all"/>
          </a:pPr>
          <a:r>
            <a:rPr lang="en-US" sz="3000" kern="1200" dirty="0"/>
            <a:t>Commit</a:t>
          </a:r>
        </a:p>
      </dsp:txBody>
      <dsp:txXfrm>
        <a:off x="3062470" y="1619874"/>
        <a:ext cx="1669192" cy="1112795"/>
      </dsp:txXfrm>
    </dsp:sp>
    <dsp:sp modelId="{7334C1A9-4BBB-4A12-A7C0-F928A691BBA1}">
      <dsp:nvSpPr>
        <dsp:cNvPr id="0" name=""/>
        <dsp:cNvSpPr/>
      </dsp:nvSpPr>
      <dsp:spPr>
        <a:xfrm>
          <a:off x="5009861"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defRPr cap="all"/>
          </a:pPr>
          <a:r>
            <a:rPr lang="en-US" sz="3000" kern="1200" dirty="0"/>
            <a:t>Vote</a:t>
          </a:r>
        </a:p>
      </dsp:txBody>
      <dsp:txXfrm>
        <a:off x="5566259" y="1619874"/>
        <a:ext cx="1669192" cy="111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41015"/>
          <a:ext cx="2465974" cy="11129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defRPr cap="all"/>
          </a:pPr>
          <a:r>
            <a:rPr lang="en-US" sz="2000" kern="1200" dirty="0"/>
            <a:t>Register</a:t>
          </a:r>
        </a:p>
      </dsp:txBody>
      <dsp:txXfrm>
        <a:off x="556494" y="1641015"/>
        <a:ext cx="1352987" cy="1112987"/>
      </dsp:txXfrm>
    </dsp:sp>
    <dsp:sp modelId="{997B34A4-5BE0-44B2-8BB5-D49A1779261B}">
      <dsp:nvSpPr>
        <dsp:cNvPr id="0" name=""/>
        <dsp:cNvSpPr/>
      </dsp:nvSpPr>
      <dsp:spPr>
        <a:xfrm>
          <a:off x="1490445" y="1126344"/>
          <a:ext cx="5212841" cy="21698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defRPr cap="all"/>
          </a:pPr>
          <a:r>
            <a:rPr lang="en-US" sz="3600" b="1" kern="1200" dirty="0"/>
            <a:t>Commit</a:t>
          </a:r>
        </a:p>
      </dsp:txBody>
      <dsp:txXfrm>
        <a:off x="2575394" y="1126344"/>
        <a:ext cx="3042944" cy="2169897"/>
      </dsp:txXfrm>
    </dsp:sp>
    <dsp:sp modelId="{7334C1A9-4BBB-4A12-A7C0-F928A691BBA1}">
      <dsp:nvSpPr>
        <dsp:cNvPr id="0" name=""/>
        <dsp:cNvSpPr/>
      </dsp:nvSpPr>
      <dsp:spPr>
        <a:xfrm>
          <a:off x="6251550" y="1733526"/>
          <a:ext cx="2076986" cy="9647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defRPr cap="all"/>
          </a:pPr>
          <a:r>
            <a:rPr lang="en-US" sz="1800" kern="1200" dirty="0"/>
            <a:t>Vote</a:t>
          </a:r>
        </a:p>
      </dsp:txBody>
      <dsp:txXfrm>
        <a:off x="6733950" y="1733526"/>
        <a:ext cx="1112187" cy="964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204682"/>
          <a:ext cx="1314939" cy="5259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defRPr cap="all"/>
          </a:pPr>
          <a:r>
            <a:rPr lang="en-US" sz="1400" kern="1200" dirty="0"/>
            <a:t>Register</a:t>
          </a:r>
        </a:p>
      </dsp:txBody>
      <dsp:txXfrm>
        <a:off x="262988" y="204682"/>
        <a:ext cx="788964" cy="525975"/>
      </dsp:txXfrm>
    </dsp:sp>
    <dsp:sp modelId="{997B34A4-5BE0-44B2-8BB5-D49A1779261B}">
      <dsp:nvSpPr>
        <dsp:cNvPr id="0" name=""/>
        <dsp:cNvSpPr/>
      </dsp:nvSpPr>
      <dsp:spPr>
        <a:xfrm>
          <a:off x="1184524" y="204682"/>
          <a:ext cx="1314939" cy="5259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defRPr cap="all"/>
          </a:pPr>
          <a:r>
            <a:rPr lang="en-US" sz="1400" kern="1200" dirty="0"/>
            <a:t>Commit</a:t>
          </a:r>
        </a:p>
      </dsp:txBody>
      <dsp:txXfrm>
        <a:off x="1447512" y="204682"/>
        <a:ext cx="788964" cy="525975"/>
      </dsp:txXfrm>
    </dsp:sp>
    <dsp:sp modelId="{7334C1A9-4BBB-4A12-A7C0-F928A691BBA1}">
      <dsp:nvSpPr>
        <dsp:cNvPr id="0" name=""/>
        <dsp:cNvSpPr/>
      </dsp:nvSpPr>
      <dsp:spPr>
        <a:xfrm>
          <a:off x="2367970" y="204682"/>
          <a:ext cx="1314939" cy="5259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defRPr cap="all"/>
          </a:pPr>
          <a:r>
            <a:rPr lang="en-US" sz="1400" kern="1200" dirty="0"/>
            <a:t>Vote</a:t>
          </a:r>
        </a:p>
      </dsp:txBody>
      <dsp:txXfrm>
        <a:off x="2630958" y="204682"/>
        <a:ext cx="788964" cy="5259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DE3C196-2F9A-AA40-B375-1703400FC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0039EC5-8426-974F-A09D-FF6E328128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A372B-FCFE-464B-B03A-D3EDFD25D8CD}" type="datetimeFigureOut">
              <a:rPr lang="en-US" smtClean="0"/>
              <a:t>5/21/2020</a:t>
            </a:fld>
            <a:endParaRPr lang="en-US"/>
          </a:p>
        </p:txBody>
      </p:sp>
      <p:sp>
        <p:nvSpPr>
          <p:cNvPr id="4" name="Footer Placeholder 3">
            <a:extLst>
              <a:ext uri="{FF2B5EF4-FFF2-40B4-BE49-F238E27FC236}">
                <a16:creationId xmlns:a16="http://schemas.microsoft.com/office/drawing/2014/main" xmlns="" id="{A460FC12-B384-A643-9576-431E7C863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1C5C47B-BBC1-A84D-A309-8D9B0E343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03303-5248-9740-87FC-444700DCDE68}" type="slidenum">
              <a:rPr lang="en-US" smtClean="0"/>
              <a:t>‹#›</a:t>
            </a:fld>
            <a:endParaRPr lang="en-US"/>
          </a:p>
        </p:txBody>
      </p:sp>
    </p:spTree>
    <p:extLst>
      <p:ext uri="{BB962C8B-B14F-4D97-AF65-F5344CB8AC3E}">
        <p14:creationId xmlns:p14="http://schemas.microsoft.com/office/powerpoint/2010/main" val="203563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78E-15EB-184B-BE0F-222E5FA26894}" type="datetimeFigureOut">
              <a:rPr lang="en-US" smtClean="0"/>
              <a:t>5/21/2020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6119-E000-5E40-85F6-771FA96E7D47}" type="slidenum">
              <a:rPr lang="en-US" smtClean="0"/>
              <a:t>‹#›</a:t>
            </a:fld>
            <a:endParaRPr lang="en-US"/>
          </a:p>
        </p:txBody>
      </p:sp>
    </p:spTree>
    <p:extLst>
      <p:ext uri="{BB962C8B-B14F-4D97-AF65-F5344CB8AC3E}">
        <p14:creationId xmlns:p14="http://schemas.microsoft.com/office/powerpoint/2010/main" val="713782621"/>
      </p:ext>
    </p:extLst>
  </p:cSld>
  <p:clrMap bg1="lt1" tx1="dk1" bg2="lt2" tx2="dk2" accent1="accent1" accent2="accent2" accent3="accent3" accent4="accent4" accent5="accent5" accent6="accent6" hlink="hlink" folHlink="folHlink"/>
  <p:notes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054CF87-61AB-BB49-AEAA-F8679FAD0686}"/>
              </a:ext>
            </a:extLst>
          </p:cNvPr>
          <p:cNvSpPr/>
          <p:nvPr/>
        </p:nvSpPr>
        <p:spPr>
          <a:xfrm>
            <a:off x="313038" y="4400550"/>
            <a:ext cx="6334897" cy="272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3038" y="4405123"/>
            <a:ext cx="6244281" cy="3600450"/>
          </a:xfrm>
        </p:spPr>
        <p:txBody>
          <a:bodyPr/>
          <a:lstStyle/>
          <a:p>
            <a:pPr marL="0" indent="0">
              <a:spcBef>
                <a:spcPts val="1200"/>
              </a:spcBef>
              <a:buNone/>
            </a:pPr>
            <a:r>
              <a:rPr lang="en-US" sz="1100" b="1" dirty="0"/>
              <a:t>(For the teacher) ABOUT THE LESSON:</a:t>
            </a:r>
            <a:endParaRPr lang="en-US" sz="1100" b="1" i="1" dirty="0"/>
          </a:p>
          <a:p>
            <a:pPr marL="344488" lvl="1" indent="-173038">
              <a:spcBef>
                <a:spcPts val="0"/>
              </a:spcBef>
            </a:pPr>
            <a:r>
              <a:rPr lang="en-US" sz="1100" dirty="0"/>
              <a:t>Objectives:  the student will be able to</a:t>
            </a:r>
          </a:p>
          <a:p>
            <a:pPr marL="920179" lvl="4" indent="-228600">
              <a:spcBef>
                <a:spcPts val="0"/>
              </a:spcBef>
              <a:buAutoNum type="arabicPeriod"/>
            </a:pPr>
            <a:r>
              <a:rPr lang="en-US" sz="1100" dirty="0"/>
              <a:t>Register to Vote</a:t>
            </a:r>
          </a:p>
          <a:p>
            <a:pPr marL="920179" lvl="4" indent="-228600">
              <a:spcBef>
                <a:spcPts val="0"/>
              </a:spcBef>
              <a:buAutoNum type="arabicPeriod"/>
            </a:pPr>
            <a:r>
              <a:rPr lang="en-US" sz="1100" dirty="0"/>
              <a:t>Obtain a vote-by-mail ballot</a:t>
            </a:r>
          </a:p>
          <a:p>
            <a:pPr marL="920179" lvl="4" indent="-228600">
              <a:spcBef>
                <a:spcPts val="0"/>
              </a:spcBef>
              <a:buAutoNum type="arabicPeriod"/>
            </a:pPr>
            <a:r>
              <a:rPr lang="en-US" sz="1100" dirty="0"/>
              <a:t>Vote by  mail</a:t>
            </a:r>
          </a:p>
          <a:p>
            <a:pPr marL="920179" lvl="4" indent="-228600">
              <a:spcBef>
                <a:spcPts val="0"/>
              </a:spcBef>
              <a:buAutoNum type="arabicPeriod"/>
            </a:pPr>
            <a:r>
              <a:rPr lang="en-US" sz="1100" dirty="0"/>
              <a:t>Help others in their households do all of the above</a:t>
            </a:r>
          </a:p>
          <a:p>
            <a:pPr marL="344488" lvl="1" indent="-173038">
              <a:spcBef>
                <a:spcPts val="600"/>
              </a:spcBef>
            </a:pPr>
            <a:r>
              <a:rPr lang="en-US" sz="1100" dirty="0"/>
              <a:t>This lesson is interactive and multi-media (includes </a:t>
            </a:r>
            <a:r>
              <a:rPr lang="en-US" sz="1100" dirty="0" smtClean="0"/>
              <a:t>videos.)  </a:t>
            </a:r>
            <a:r>
              <a:rPr lang="en-US" sz="1100" dirty="0"/>
              <a:t>There are several places where you will either use the Zoom white board or enter the PowerPoint edit mode to capture input from students.  It’s wise to try out these features before going live.</a:t>
            </a:r>
          </a:p>
          <a:p>
            <a:pPr marL="344488" lvl="1" indent="-173038">
              <a:spcBef>
                <a:spcPts val="600"/>
              </a:spcBef>
            </a:pPr>
            <a:r>
              <a:rPr lang="en-US" sz="1100" dirty="0"/>
              <a:t>The lesson can be taught in one session or split into multiple sessions with an experiential homework assignment between.  The natural splitting points are after each “</a:t>
            </a:r>
            <a:r>
              <a:rPr lang="en-US" sz="1100" dirty="0" smtClean="0"/>
              <a:t>Step:” </a:t>
            </a:r>
            <a:r>
              <a:rPr lang="en-US" sz="1100" dirty="0"/>
              <a:t>1. </a:t>
            </a:r>
            <a:r>
              <a:rPr lang="en-US" sz="1100" dirty="0" smtClean="0"/>
              <a:t>Register; </a:t>
            </a:r>
            <a:r>
              <a:rPr lang="en-US" sz="1100" dirty="0"/>
              <a:t>2. </a:t>
            </a:r>
            <a:r>
              <a:rPr lang="en-US" sz="1100" dirty="0" smtClean="0"/>
              <a:t>Commit; </a:t>
            </a:r>
            <a:r>
              <a:rPr lang="en-US" sz="1100" dirty="0"/>
              <a:t>3 Vote.</a:t>
            </a:r>
          </a:p>
          <a:p>
            <a:pPr marL="344488" lvl="1" indent="-173038">
              <a:spcBef>
                <a:spcPts val="600"/>
              </a:spcBef>
            </a:pPr>
            <a:r>
              <a:rPr lang="en-US" sz="1100" dirty="0"/>
              <a:t>The program includes an “Advocate’s Toolkit” </a:t>
            </a:r>
            <a:r>
              <a:rPr lang="en-US" sz="1100" dirty="0" smtClean="0"/>
              <a:t>(PowerPoint file) </a:t>
            </a:r>
            <a:r>
              <a:rPr lang="en-US" sz="1100" dirty="0"/>
              <a:t>and </a:t>
            </a:r>
            <a:r>
              <a:rPr lang="en-US" sz="1100" dirty="0" smtClean="0"/>
              <a:t>a Guide (Word file) </a:t>
            </a:r>
            <a:r>
              <a:rPr lang="en-US" sz="1100" dirty="0"/>
              <a:t>designed for students to use after this lesson to help others in their households register and vote.</a:t>
            </a:r>
          </a:p>
          <a:p>
            <a:pPr marL="0" indent="0">
              <a:spcBef>
                <a:spcPts val="1200"/>
              </a:spcBef>
              <a:buNone/>
            </a:pPr>
            <a:r>
              <a:rPr lang="en-US" sz="1200" b="1" dirty="0"/>
              <a:t>Introduce the lesson</a:t>
            </a:r>
            <a:endParaRPr lang="en-US" sz="1200" dirty="0"/>
          </a:p>
          <a:p>
            <a:pPr marL="171450" indent="-171450">
              <a:spcBef>
                <a:spcPts val="600"/>
              </a:spcBef>
              <a:buFont typeface="Arial" panose="020B0604020202020204" pitchFamily="34" charset="0"/>
              <a:buChar char="•"/>
            </a:pPr>
            <a:r>
              <a:rPr lang="en-US" sz="1200" dirty="0"/>
              <a:t>“</a:t>
            </a:r>
            <a:r>
              <a:rPr lang="en-US" sz="1100" i="1" dirty="0"/>
              <a:t>We’re going to cover material that prepares you for the upcoming elections in this time of the coronavirus crisis</a:t>
            </a:r>
            <a:r>
              <a:rPr lang="en-US" sz="1100" dirty="0" smtClean="0"/>
              <a:t>.”</a:t>
            </a:r>
            <a:endParaRPr lang="en-US" sz="1100" dirty="0"/>
          </a:p>
          <a:p>
            <a:pPr marL="171450" indent="-171450">
              <a:spcBef>
                <a:spcPts val="600"/>
              </a:spcBef>
              <a:buFont typeface="Arial" panose="020B0604020202020204" pitchFamily="34" charset="0"/>
              <a:buChar char="•"/>
            </a:pPr>
            <a:r>
              <a:rPr lang="en-US" sz="1100" i="1" dirty="0"/>
              <a:t>“The material has been prepared by the League of Women Voters and before we begin it’s important to know something about the source.  The League has been around for 100 years—ever since it was started by the women who fought for the vote.  It is a nonpartisan organization—which means it never supports one political party over another or one candidate over the other.  The League of Women Voters exists to encourage people to take part in our democracy—to register and vote, to have their voices heard.”</a:t>
            </a:r>
          </a:p>
        </p:txBody>
      </p:sp>
      <p:sp>
        <p:nvSpPr>
          <p:cNvPr id="4" name="Slide Number Placeholder 3"/>
          <p:cNvSpPr>
            <a:spLocks noGrp="1"/>
          </p:cNvSpPr>
          <p:nvPr>
            <p:ph type="sldNum" sz="quarter" idx="10"/>
          </p:nvPr>
        </p:nvSpPr>
        <p:spPr/>
        <p:txBody>
          <a:bodyPr/>
          <a:lstStyle/>
          <a:p>
            <a:fld id="{47BA6119-E000-5E40-85F6-771FA96E7D47}" type="slidenum">
              <a:rPr lang="en-US" smtClean="0"/>
              <a:t>1</a:t>
            </a:fld>
            <a:endParaRPr lang="en-US" dirty="0"/>
          </a:p>
        </p:txBody>
      </p:sp>
    </p:spTree>
    <p:extLst>
      <p:ext uri="{BB962C8B-B14F-4D97-AF65-F5344CB8AC3E}">
        <p14:creationId xmlns:p14="http://schemas.microsoft.com/office/powerpoint/2010/main" val="35628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10</a:t>
            </a:fld>
            <a:endParaRPr lang="en-US"/>
          </a:p>
        </p:txBody>
      </p:sp>
      <p:sp>
        <p:nvSpPr>
          <p:cNvPr id="5" name="Notes Placeholder 2">
            <a:extLst>
              <a:ext uri="{FF2B5EF4-FFF2-40B4-BE49-F238E27FC236}">
                <a16:creationId xmlns:a16="http://schemas.microsoft.com/office/drawing/2014/main" xmlns="" id="{1247F7DD-16BA-3E46-86C3-5953EACC98F0}"/>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171450" indent="-171450">
              <a:spcBef>
                <a:spcPts val="1200"/>
              </a:spcBef>
              <a:buFont typeface="Arial" panose="020B0604020202020204" pitchFamily="34" charset="0"/>
              <a:buChar char="•"/>
            </a:pPr>
            <a:r>
              <a:rPr lang="en-US" sz="1200" dirty="0"/>
              <a:t>Point out that the graph shows the percent of 30 to 44 year-olds who voted in </a:t>
            </a:r>
            <a:r>
              <a:rPr lang="en-US" sz="1200" dirty="0" smtClean="0"/>
              <a:t>Presidential </a:t>
            </a:r>
            <a:r>
              <a:rPr lang="en-US" sz="1200" dirty="0"/>
              <a:t>elections.</a:t>
            </a:r>
          </a:p>
          <a:p>
            <a:pPr>
              <a:spcBef>
                <a:spcPts val="1200"/>
              </a:spcBef>
            </a:pPr>
            <a:endParaRPr lang="en-US" sz="1200" dirty="0"/>
          </a:p>
        </p:txBody>
      </p:sp>
    </p:spTree>
    <p:extLst>
      <p:ext uri="{BB962C8B-B14F-4D97-AF65-F5344CB8AC3E}">
        <p14:creationId xmlns:p14="http://schemas.microsoft.com/office/powerpoint/2010/main" val="62902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11</a:t>
            </a:fld>
            <a:endParaRPr lang="en-US"/>
          </a:p>
        </p:txBody>
      </p:sp>
      <p:sp>
        <p:nvSpPr>
          <p:cNvPr id="5" name="Notes Placeholder 2">
            <a:extLst>
              <a:ext uri="{FF2B5EF4-FFF2-40B4-BE49-F238E27FC236}">
                <a16:creationId xmlns:a16="http://schemas.microsoft.com/office/drawing/2014/main" xmlns="" id="{635787E0-1595-0D46-84A7-AFA12B6A5E5F}"/>
              </a:ext>
            </a:extLst>
          </p:cNvPr>
          <p:cNvSpPr txBox="1">
            <a:spLocks noGrp="1"/>
          </p:cNvSpPr>
          <p:nvPr>
            <p:ph type="body" idx="1"/>
          </p:nvPr>
        </p:nvSpPr>
        <p:spPr>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171450" indent="-171450">
              <a:spcBef>
                <a:spcPts val="1200"/>
              </a:spcBef>
              <a:buFont typeface="Arial" panose="020B0604020202020204" pitchFamily="34" charset="0"/>
              <a:buChar char="•"/>
            </a:pPr>
            <a:r>
              <a:rPr lang="en-US" sz="1200" dirty="0"/>
              <a:t>Point out that the graph shows the percent of 45-59 year-olds who voted in </a:t>
            </a:r>
            <a:r>
              <a:rPr lang="en-US" sz="1200" dirty="0" smtClean="0"/>
              <a:t>Presidential </a:t>
            </a:r>
            <a:r>
              <a:rPr lang="en-US" sz="1200" dirty="0"/>
              <a:t>elections.</a:t>
            </a:r>
          </a:p>
          <a:p>
            <a:pPr>
              <a:spcBef>
                <a:spcPts val="1200"/>
              </a:spcBef>
            </a:pPr>
            <a:endParaRPr lang="en-US" sz="1200" dirty="0"/>
          </a:p>
        </p:txBody>
      </p:sp>
    </p:spTree>
    <p:extLst>
      <p:ext uri="{BB962C8B-B14F-4D97-AF65-F5344CB8AC3E}">
        <p14:creationId xmlns:p14="http://schemas.microsoft.com/office/powerpoint/2010/main" val="239631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Point out that this graph adds the final age group: those 60 years and older.</a:t>
            </a:r>
          </a:p>
          <a:p>
            <a:endParaRPr lang="en-US" sz="1200" dirty="0"/>
          </a:p>
          <a:p>
            <a:r>
              <a:rPr lang="en-US" sz="1200" dirty="0"/>
              <a:t>Ask:</a:t>
            </a:r>
          </a:p>
          <a:p>
            <a:pPr marL="528066" lvl="1" indent="-171450">
              <a:buFont typeface="Arial" panose="020B0604020202020204" pitchFamily="34" charset="0"/>
              <a:buChar char="•"/>
            </a:pPr>
            <a:r>
              <a:rPr lang="en-US" sz="1200" i="1" dirty="0"/>
              <a:t>“Take a minute now that you have viewed the four graphs and think about what they tell you</a:t>
            </a:r>
            <a:r>
              <a:rPr lang="en-US" sz="1200" i="1" dirty="0" smtClean="0"/>
              <a:t>.”</a:t>
            </a:r>
            <a:endParaRPr lang="en-US" sz="1200" i="1" dirty="0"/>
          </a:p>
          <a:p>
            <a:pPr marL="528066" lvl="1" indent="-171450">
              <a:buFont typeface="Arial" panose="020B0604020202020204" pitchFamily="34" charset="0"/>
              <a:buChar char="•"/>
            </a:pPr>
            <a:r>
              <a:rPr lang="en-US" sz="1200" i="1" dirty="0" smtClean="0"/>
              <a:t>“What </a:t>
            </a:r>
            <a:r>
              <a:rPr lang="en-US" sz="1200" i="1" dirty="0"/>
              <a:t>do the slides tell you for sure, and what assumptions might you make?”</a:t>
            </a:r>
          </a:p>
          <a:p>
            <a:pPr marL="528066" lvl="1" indent="-171450">
              <a:buFont typeface="Arial" panose="020B0604020202020204" pitchFamily="34" charset="0"/>
              <a:buChar char="•"/>
            </a:pPr>
            <a:endParaRPr lang="en-US" sz="1200" i="1" dirty="0"/>
          </a:p>
          <a:p>
            <a:r>
              <a:rPr lang="en-US" sz="1200" dirty="0"/>
              <a:t>Give the students a minute to write down their responses.  Leave this slide up.  You will capture their answers on the next slide.  When the time is up, move to the next slide and press ESC to enter the editing mode.</a:t>
            </a:r>
          </a:p>
          <a:p>
            <a:pPr lvl="1"/>
            <a:endParaRPr lang="en-US" sz="1200" i="1" dirty="0"/>
          </a:p>
          <a:p>
            <a:endParaRPr lang="en-US" sz="1100" dirty="0"/>
          </a:p>
        </p:txBody>
      </p:sp>
      <p:sp>
        <p:nvSpPr>
          <p:cNvPr id="4" name="Slide Number Placeholder 3"/>
          <p:cNvSpPr>
            <a:spLocks noGrp="1"/>
          </p:cNvSpPr>
          <p:nvPr>
            <p:ph type="sldNum" sz="quarter" idx="5"/>
          </p:nvPr>
        </p:nvSpPr>
        <p:spPr/>
        <p:txBody>
          <a:bodyPr/>
          <a:lstStyle/>
          <a:p>
            <a:fld id="{47BA6119-E000-5E40-85F6-771FA96E7D47}" type="slidenum">
              <a:rPr lang="en-US" smtClean="0"/>
              <a:t>12</a:t>
            </a:fld>
            <a:endParaRPr lang="en-US"/>
          </a:p>
        </p:txBody>
      </p:sp>
    </p:spTree>
    <p:extLst>
      <p:ext uri="{BB962C8B-B14F-4D97-AF65-F5344CB8AC3E}">
        <p14:creationId xmlns:p14="http://schemas.microsoft.com/office/powerpoint/2010/main" val="75676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dirty="0"/>
              <a:t>When the time is up, </a:t>
            </a:r>
            <a:r>
              <a:rPr lang="en-US" sz="1200" b="1" dirty="0"/>
              <a:t>press ESC </a:t>
            </a:r>
            <a:r>
              <a:rPr lang="en-US" sz="1200" dirty="0"/>
              <a:t>to enter the editing mode.</a:t>
            </a:r>
          </a:p>
          <a:p>
            <a:pPr marL="171450" indent="-171450">
              <a:spcBef>
                <a:spcPts val="600"/>
              </a:spcBef>
              <a:buFont typeface="Arial" panose="020B0604020202020204" pitchFamily="34" charset="0"/>
              <a:buChar char="•"/>
            </a:pPr>
            <a:r>
              <a:rPr lang="en-US" sz="1200" dirty="0"/>
              <a:t>Type in the student responses as they offer </a:t>
            </a:r>
            <a:r>
              <a:rPr lang="en-US" sz="1200" dirty="0" smtClean="0"/>
              <a:t>them.</a:t>
            </a:r>
            <a:endParaRPr lang="en-US" sz="1200" dirty="0"/>
          </a:p>
          <a:p>
            <a:pPr marL="171450" indent="-171450">
              <a:spcBef>
                <a:spcPts val="600"/>
              </a:spcBef>
              <a:buFont typeface="Arial" panose="020B0604020202020204" pitchFamily="34" charset="0"/>
              <a:buChar char="•"/>
            </a:pPr>
            <a:r>
              <a:rPr lang="en-US" sz="1200" dirty="0"/>
              <a:t>Summarize:  </a:t>
            </a:r>
            <a:r>
              <a:rPr lang="en-US" sz="1200" dirty="0" smtClean="0"/>
              <a:t>“</a:t>
            </a:r>
            <a:r>
              <a:rPr lang="en-US" sz="1200" i="1" dirty="0" smtClean="0"/>
              <a:t>Basically</a:t>
            </a:r>
            <a:r>
              <a:rPr lang="en-US" sz="1200" i="1" dirty="0"/>
              <a:t>, we see that the older you are, the more likely you are to vote</a:t>
            </a:r>
            <a:r>
              <a:rPr lang="en-US" sz="1200" i="1" dirty="0" smtClean="0"/>
              <a:t>.”</a:t>
            </a:r>
            <a:endParaRPr lang="en-US" sz="1200" b="1" dirty="0">
              <a:ea typeface="Calibri"/>
              <a:cs typeface="Times New Roman"/>
            </a:endParaRPr>
          </a:p>
          <a:p>
            <a:pPr lvl="1">
              <a:lnSpc>
                <a:spcPct val="107000"/>
              </a:lnSpc>
              <a:spcBef>
                <a:spcPts val="600"/>
              </a:spcBef>
              <a:spcAft>
                <a:spcPts val="800"/>
              </a:spcAft>
            </a:pPr>
            <a:r>
              <a:rPr lang="en-US" sz="1200" dirty="0">
                <a:ea typeface="Calibri"/>
                <a:cs typeface="Times New Roman"/>
              </a:rPr>
              <a:t>[IF TIME PERMITS</a:t>
            </a:r>
            <a:r>
              <a:rPr lang="en-US" sz="1200" dirty="0" smtClean="0">
                <a:ea typeface="Calibri"/>
                <a:cs typeface="Times New Roman"/>
              </a:rPr>
              <a:t>] Let </a:t>
            </a:r>
            <a:r>
              <a:rPr lang="en-US" sz="1200" dirty="0">
                <a:ea typeface="Calibri"/>
                <a:cs typeface="Times New Roman"/>
              </a:rPr>
              <a:t>students know that in this coming election, Millennial and Gen Z voters (their age group) will outnumber Baby Boomers (the oldest age group) for the first time.  Ask: </a:t>
            </a:r>
            <a:r>
              <a:rPr lang="en-US" sz="1200" i="1" dirty="0">
                <a:ea typeface="Calibri"/>
                <a:cs typeface="Times New Roman"/>
              </a:rPr>
              <a:t>“Depending on who turns out to vote, how might that change the election outcome?  Does that make you realize that you have the power to make a difference with your vote?”</a:t>
            </a:r>
            <a:endParaRPr lang="en-US" sz="1200" dirty="0">
              <a:ea typeface="Calibri"/>
              <a:cs typeface="Times New Roman"/>
            </a:endParaRPr>
          </a:p>
          <a:p>
            <a:pPr>
              <a:spcBef>
                <a:spcPts val="600"/>
              </a:spcBef>
            </a:pPr>
            <a:r>
              <a:rPr lang="en-US" sz="1200" b="1" dirty="0"/>
              <a:t>If still in </a:t>
            </a:r>
            <a:r>
              <a:rPr lang="en-US" b="1" dirty="0"/>
              <a:t>PowerPoint</a:t>
            </a:r>
            <a:r>
              <a:rPr lang="en-US" sz="1200" b="1" dirty="0"/>
              <a:t>, return to the presentation mode </a:t>
            </a:r>
            <a:r>
              <a:rPr lang="en-US" sz="1200" dirty="0"/>
              <a:t>by clicking on the small image of the projector screen at the bottom of the screen </a:t>
            </a:r>
            <a:br>
              <a:rPr lang="en-US" sz="1200" dirty="0"/>
            </a:br>
            <a:r>
              <a:rPr lang="en-US" sz="1200" b="1" dirty="0"/>
              <a:t>If using the whiteboard, return to the </a:t>
            </a:r>
            <a:r>
              <a:rPr lang="en-US" b="1" dirty="0"/>
              <a:t>PowerPoint</a:t>
            </a:r>
            <a:r>
              <a:rPr lang="en-US" sz="1200" b="1" dirty="0"/>
              <a:t>.</a:t>
            </a: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13</a:t>
            </a:fld>
            <a:endParaRPr lang="en-US"/>
          </a:p>
        </p:txBody>
      </p:sp>
      <p:pic>
        <p:nvPicPr>
          <p:cNvPr id="6" name="Graphic 5" descr="Presentation with bar chart">
            <a:extLst>
              <a:ext uri="{FF2B5EF4-FFF2-40B4-BE49-F238E27FC236}">
                <a16:creationId xmlns:a16="http://schemas.microsoft.com/office/drawing/2014/main" xmlns="" id="{6BB3CD70-98C2-9D4A-8A2D-2C60D7E2ADB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70482" y="6908159"/>
            <a:ext cx="322446" cy="322446"/>
          </a:xfrm>
          <a:prstGeom prst="rect">
            <a:avLst/>
          </a:prstGeom>
        </p:spPr>
      </p:pic>
    </p:spTree>
    <p:extLst>
      <p:ext uri="{BB962C8B-B14F-4D97-AF65-F5344CB8AC3E}">
        <p14:creationId xmlns:p14="http://schemas.microsoft.com/office/powerpoint/2010/main" val="309278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a typeface="Calibri"/>
                <a:cs typeface="Times New Roman"/>
              </a:rPr>
              <a:t>Explain to students that they will see four slides build again.  Ask them to pay attention to the line that represents their race or ethnicity, and to compare their group to the others. </a:t>
            </a:r>
          </a:p>
          <a:p>
            <a:pPr marL="171450" indent="-171450">
              <a:buFont typeface="Arial" panose="020B0604020202020204" pitchFamily="34" charset="0"/>
              <a:buChar char="•"/>
            </a:pPr>
            <a:endParaRPr lang="en-US" sz="1200" dirty="0">
              <a:ea typeface="Calibri"/>
              <a:cs typeface="Times New Roman"/>
            </a:endParaRPr>
          </a:p>
          <a:p>
            <a:pPr marL="171450" indent="-171450">
              <a:buFont typeface="Arial" panose="020B0604020202020204" pitchFamily="34" charset="0"/>
              <a:buChar char="•"/>
            </a:pPr>
            <a:r>
              <a:rPr lang="en-US" sz="1200" dirty="0">
                <a:ea typeface="Calibri"/>
                <a:cs typeface="Times New Roman"/>
              </a:rPr>
              <a:t>(The groups are determined by the US Census Bureau.  Hispanics are considered a separate ethnicity regardless of their skin color.  Whites and Blacks numbers exclude Hispanics.  The category called “other” includes Asian Americans, Native American, Alaskan Natives, Pacific Islanders and people of mixed race.) </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14</a:t>
            </a:fld>
            <a:endParaRPr lang="en-US"/>
          </a:p>
        </p:txBody>
      </p:sp>
    </p:spTree>
    <p:extLst>
      <p:ext uri="{BB962C8B-B14F-4D97-AF65-F5344CB8AC3E}">
        <p14:creationId xmlns:p14="http://schemas.microsoft.com/office/powerpoint/2010/main" val="308760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428"/>
            <a:ext cx="5486400" cy="3600450"/>
          </a:xfrm>
        </p:spPr>
        <p:txBody>
          <a:bodyPr/>
          <a:lstStyle/>
          <a:p>
            <a:pPr marL="171450" indent="-171450">
              <a:buFont typeface="Arial" panose="020B0604020202020204" pitchFamily="34" charset="0"/>
              <a:buChar char="•"/>
            </a:pPr>
            <a:r>
              <a:rPr lang="en-US" sz="1200" dirty="0"/>
              <a:t>Point out that the graph, like the ones we just looked at, </a:t>
            </a:r>
            <a:r>
              <a:rPr lang="en-US" sz="1200" dirty="0" smtClean="0"/>
              <a:t>shows </a:t>
            </a:r>
            <a:r>
              <a:rPr lang="en-US" sz="1200" dirty="0"/>
              <a:t>the percent of eligible voters (citizens at least 18  years old) who voted in PRESIDENTIAL ELECTIONS from 1992 to 2016.  This time, instead of representing age groups, the lines represent RACE or ETHNIC GROUP.</a:t>
            </a:r>
          </a:p>
          <a:p>
            <a:pPr marL="171450" indent="-171450">
              <a:buFont typeface="Arial" panose="020B0604020202020204" pitchFamily="34" charset="0"/>
              <a:buChar char="•"/>
            </a:pPr>
            <a:r>
              <a:rPr lang="en-US" dirty="0"/>
              <a:t>Explain the first group is NON-HISPANIC WHITES.</a:t>
            </a:r>
          </a:p>
          <a:p>
            <a:pPr marL="171450" indent="-171450">
              <a:buFont typeface="Arial" panose="020B0604020202020204" pitchFamily="34" charset="0"/>
              <a:buChar char="•"/>
            </a:pPr>
            <a:r>
              <a:rPr lang="en-US" sz="1200" dirty="0"/>
              <a:t>Ask:  </a:t>
            </a:r>
            <a:r>
              <a:rPr lang="en-US" i="1" dirty="0"/>
              <a:t>“What do you notice?”  </a:t>
            </a:r>
            <a:r>
              <a:rPr lang="en-US" dirty="0"/>
              <a:t>Answers might include:</a:t>
            </a:r>
          </a:p>
          <a:p>
            <a:pPr lvl="1"/>
            <a:r>
              <a:rPr lang="en-US" dirty="0"/>
              <a:t>Basically flat, with a slight upward trend.</a:t>
            </a:r>
          </a:p>
          <a:p>
            <a:pPr lvl="1"/>
            <a:r>
              <a:rPr lang="en-US" dirty="0"/>
              <a:t>Overall, a relatively high percent turnout, compared to what we saw on the age group charts.</a:t>
            </a:r>
          </a:p>
          <a:p>
            <a:pPr lvl="1"/>
            <a:endParaRPr lang="en-US" dirty="0"/>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15</a:t>
            </a:fld>
            <a:endParaRPr lang="en-US"/>
          </a:p>
        </p:txBody>
      </p:sp>
    </p:spTree>
    <p:extLst>
      <p:ext uri="{BB962C8B-B14F-4D97-AF65-F5344CB8AC3E}">
        <p14:creationId xmlns:p14="http://schemas.microsoft.com/office/powerpoint/2010/main" val="30720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i="1" dirty="0"/>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16</a:t>
            </a:fld>
            <a:endParaRPr lang="en-US"/>
          </a:p>
        </p:txBody>
      </p:sp>
      <p:sp>
        <p:nvSpPr>
          <p:cNvPr id="5" name="Notes Placeholder 2">
            <a:extLst>
              <a:ext uri="{FF2B5EF4-FFF2-40B4-BE49-F238E27FC236}">
                <a16:creationId xmlns:a16="http://schemas.microsoft.com/office/drawing/2014/main" xmlns="" id="{F8D2DA47-D01B-F34E-A321-CC5F1DA4B6E5}"/>
              </a:ext>
            </a:extLst>
          </p:cNvPr>
          <p:cNvSpPr txBox="1">
            <a:spLocks/>
          </p:cNvSpPr>
          <p:nvPr/>
        </p:nvSpPr>
        <p:spPr>
          <a:xfrm>
            <a:off x="882650" y="4663428"/>
            <a:ext cx="5486400"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dirty="0"/>
              <a:t>Explain that this chart adds NON-HISPANIC BLACKS.</a:t>
            </a:r>
          </a:p>
          <a:p>
            <a:r>
              <a:rPr lang="en-US" dirty="0"/>
              <a:t>Ask for observations.  Possible responses:</a:t>
            </a:r>
          </a:p>
          <a:p>
            <a:pPr lvl="1"/>
            <a:r>
              <a:rPr lang="en-US" dirty="0"/>
              <a:t>Generally lower turnout than for </a:t>
            </a:r>
            <a:r>
              <a:rPr lang="en-US" dirty="0" smtClean="0"/>
              <a:t>whites.</a:t>
            </a:r>
            <a:endParaRPr lang="en-US" dirty="0"/>
          </a:p>
          <a:p>
            <a:pPr lvl="1"/>
            <a:r>
              <a:rPr lang="en-US" dirty="0" smtClean="0"/>
              <a:t>Exception </a:t>
            </a:r>
            <a:r>
              <a:rPr lang="en-US" dirty="0"/>
              <a:t>for 2008 and 2012.  First time in modern history that the BLACK turnout was higher than WHITE.  What might explain that? [Obama in the </a:t>
            </a:r>
            <a:r>
              <a:rPr lang="en-US" dirty="0" smtClean="0"/>
              <a:t>races.]</a:t>
            </a:r>
            <a:endParaRPr lang="en-US" dirty="0"/>
          </a:p>
          <a:p>
            <a:pPr lvl="1"/>
            <a:endParaRPr lang="en-US" dirty="0"/>
          </a:p>
          <a:p>
            <a:endParaRPr lang="en-US" dirty="0"/>
          </a:p>
        </p:txBody>
      </p:sp>
    </p:spTree>
    <p:extLst>
      <p:ext uri="{BB962C8B-B14F-4D97-AF65-F5344CB8AC3E}">
        <p14:creationId xmlns:p14="http://schemas.microsoft.com/office/powerpoint/2010/main" val="318676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adds </a:t>
            </a:r>
            <a:r>
              <a:rPr lang="en-US" dirty="0" smtClean="0"/>
              <a:t>HISPANICS.</a:t>
            </a:r>
            <a:endParaRPr lang="en-US" dirty="0"/>
          </a:p>
          <a:p>
            <a:r>
              <a:rPr lang="en-US" dirty="0"/>
              <a:t>Ask them to notice the pattern. [They will have a chance to discuss shortly.  You don’t necessarily have to hear from them now.]</a:t>
            </a:r>
          </a:p>
        </p:txBody>
      </p:sp>
      <p:sp>
        <p:nvSpPr>
          <p:cNvPr id="4" name="Slide Number Placeholder 3"/>
          <p:cNvSpPr>
            <a:spLocks noGrp="1"/>
          </p:cNvSpPr>
          <p:nvPr>
            <p:ph type="sldNum" sz="quarter" idx="5"/>
          </p:nvPr>
        </p:nvSpPr>
        <p:spPr/>
        <p:txBody>
          <a:bodyPr/>
          <a:lstStyle/>
          <a:p>
            <a:fld id="{47BA6119-E000-5E40-85F6-771FA96E7D47}" type="slidenum">
              <a:rPr lang="en-US" smtClean="0"/>
              <a:t>17</a:t>
            </a:fld>
            <a:endParaRPr lang="en-US"/>
          </a:p>
        </p:txBody>
      </p:sp>
    </p:spTree>
    <p:extLst>
      <p:ext uri="{BB962C8B-B14F-4D97-AF65-F5344CB8AC3E}">
        <p14:creationId xmlns:p14="http://schemas.microsoft.com/office/powerpoint/2010/main" val="145304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Explain that this chart adds a final line that captures turnout for all other groups (like Native Americans and people of mixed race) who are not included in the other categories.</a:t>
            </a:r>
          </a:p>
          <a:p>
            <a:r>
              <a:rPr lang="en-US" sz="1200" dirty="0"/>
              <a:t>Ask:</a:t>
            </a:r>
          </a:p>
          <a:p>
            <a:pPr marL="528066" lvl="1" indent="-171450">
              <a:buFont typeface="Arial" panose="020B0604020202020204" pitchFamily="34" charset="0"/>
              <a:buChar char="•"/>
            </a:pPr>
            <a:r>
              <a:rPr lang="en-US" sz="1200" i="1" dirty="0"/>
              <a:t>“Take a minute now that you have viewed the four graphs and think about what they tell you.” </a:t>
            </a:r>
            <a:r>
              <a:rPr lang="en-US" sz="1200" dirty="0"/>
              <a:t>Prompts:</a:t>
            </a:r>
          </a:p>
          <a:p>
            <a:pPr lvl="2"/>
            <a:r>
              <a:rPr lang="en-US" i="1" dirty="0">
                <a:ea typeface="Calibri"/>
                <a:cs typeface="Times New Roman"/>
              </a:rPr>
              <a:t>“What do you realize about your own race or ethnic group compared to the others that are shown?”</a:t>
            </a:r>
          </a:p>
          <a:p>
            <a:pPr lvl="2"/>
            <a:r>
              <a:rPr lang="en-US" i="1" dirty="0">
                <a:ea typeface="Calibri"/>
                <a:cs typeface="Times New Roman"/>
              </a:rPr>
              <a:t>“What might have happened if Blacks as a group had turned out as strongly in 2016 as they did in 2008 and 2012?  What other assumptions can you reasonably make based on the data here about election outcomes in the future</a:t>
            </a:r>
            <a:r>
              <a:rPr lang="en-US" i="1" dirty="0" smtClean="0">
                <a:ea typeface="Calibri"/>
                <a:cs typeface="Times New Roman"/>
              </a:rPr>
              <a:t>?”</a:t>
            </a:r>
            <a:endParaRPr lang="en-US" dirty="0"/>
          </a:p>
          <a:p>
            <a:pPr marL="528066" lvl="1" indent="-171450">
              <a:buFont typeface="Arial" panose="020B0604020202020204" pitchFamily="34" charset="0"/>
              <a:buChar char="•"/>
            </a:pPr>
            <a:r>
              <a:rPr lang="en-US" sz="1200" i="1" dirty="0" smtClean="0"/>
              <a:t>“What </a:t>
            </a:r>
            <a:r>
              <a:rPr lang="en-US" sz="1200" i="1" dirty="0"/>
              <a:t>do the slides tell you for sure, and what assumptions might you make?”</a:t>
            </a:r>
          </a:p>
          <a:p>
            <a:r>
              <a:rPr lang="en-US" sz="1200" dirty="0"/>
              <a:t>Give the students a minute to write down their responses.  Leave this slide up.  You will capture their answers on the next slide.  When the time is up, move to the next slide and press ESC to enter the editing mode—or switch to the WHITE BOARD feature of your video conferencing application.</a:t>
            </a:r>
            <a:r>
              <a:rPr lang="en-US" sz="1200" b="1" dirty="0">
                <a:ea typeface="Calibri"/>
                <a:cs typeface="Times New Roman"/>
              </a:rPr>
              <a:t> </a:t>
            </a: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18</a:t>
            </a:fld>
            <a:endParaRPr lang="en-US"/>
          </a:p>
        </p:txBody>
      </p:sp>
    </p:spTree>
    <p:extLst>
      <p:ext uri="{BB962C8B-B14F-4D97-AF65-F5344CB8AC3E}">
        <p14:creationId xmlns:p14="http://schemas.microsoft.com/office/powerpoint/2010/main" val="323255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dirty="0"/>
              <a:t>When the time is up, </a:t>
            </a:r>
            <a:r>
              <a:rPr lang="en-US" sz="1200" b="1" dirty="0"/>
              <a:t>press ESC </a:t>
            </a:r>
            <a:r>
              <a:rPr lang="en-US" sz="1200" dirty="0"/>
              <a:t>to enter the editing mode OR leave the white board and return to the PowerPoint.</a:t>
            </a:r>
          </a:p>
          <a:p>
            <a:pPr marL="171450" indent="-171450">
              <a:spcBef>
                <a:spcPts val="600"/>
              </a:spcBef>
              <a:buFont typeface="Arial" panose="020B0604020202020204" pitchFamily="34" charset="0"/>
              <a:buChar char="•"/>
            </a:pPr>
            <a:r>
              <a:rPr lang="en-US" sz="1200" dirty="0"/>
              <a:t>Type in the student responses as they offer </a:t>
            </a:r>
            <a:r>
              <a:rPr lang="en-US" sz="1200" dirty="0" smtClean="0"/>
              <a:t>them.</a:t>
            </a:r>
            <a:endParaRPr lang="en-US" sz="1200" dirty="0"/>
          </a:p>
          <a:p>
            <a:pPr marL="171450" indent="-171450">
              <a:spcBef>
                <a:spcPts val="600"/>
              </a:spcBef>
              <a:buFont typeface="Arial" panose="020B0604020202020204" pitchFamily="34" charset="0"/>
              <a:buChar char="•"/>
            </a:pPr>
            <a:r>
              <a:rPr lang="en-US" sz="1200" dirty="0"/>
              <a:t>Summarize:  </a:t>
            </a:r>
            <a:r>
              <a:rPr lang="en-US" sz="1200" dirty="0" smtClean="0"/>
              <a:t>“</a:t>
            </a:r>
            <a:r>
              <a:rPr lang="en-US" sz="1200" i="1" dirty="0" smtClean="0"/>
              <a:t>Basically</a:t>
            </a:r>
            <a:r>
              <a:rPr lang="en-US" sz="1200" i="1" dirty="0"/>
              <a:t>, we see that the whiter you are, the more likely you are to vote</a:t>
            </a:r>
            <a:r>
              <a:rPr lang="en-US" sz="1200" i="1" dirty="0" smtClean="0"/>
              <a:t>.”</a:t>
            </a:r>
            <a:endParaRPr lang="en-US" sz="1200" b="1" dirty="0">
              <a:ea typeface="Calibri"/>
              <a:cs typeface="Times New Roman"/>
            </a:endParaRPr>
          </a:p>
        </p:txBody>
      </p:sp>
      <p:sp>
        <p:nvSpPr>
          <p:cNvPr id="4" name="Slide Number Placeholder 3"/>
          <p:cNvSpPr>
            <a:spLocks noGrp="1"/>
          </p:cNvSpPr>
          <p:nvPr>
            <p:ph type="sldNum" sz="quarter" idx="5"/>
          </p:nvPr>
        </p:nvSpPr>
        <p:spPr/>
        <p:txBody>
          <a:bodyPr/>
          <a:lstStyle/>
          <a:p>
            <a:fld id="{47BA6119-E000-5E40-85F6-771FA96E7D47}" type="slidenum">
              <a:rPr lang="en-US" smtClean="0"/>
              <a:t>19</a:t>
            </a:fld>
            <a:endParaRPr lang="en-US"/>
          </a:p>
        </p:txBody>
      </p:sp>
    </p:spTree>
    <p:extLst>
      <p:ext uri="{BB962C8B-B14F-4D97-AF65-F5344CB8AC3E}">
        <p14:creationId xmlns:p14="http://schemas.microsoft.com/office/powerpoint/2010/main" val="99809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a typeface="Calibri"/>
                <a:cs typeface="Times New Roman"/>
              </a:rPr>
              <a:t>Make the point that </a:t>
            </a:r>
            <a:r>
              <a:rPr lang="en-US" sz="1200" b="1" u="sng" dirty="0">
                <a:ea typeface="Calibri"/>
                <a:cs typeface="Times New Roman"/>
              </a:rPr>
              <a:t>VOTING CAN’T STOP, EVEN WHEN SOCIETY SHUTS DOWN</a:t>
            </a:r>
            <a:r>
              <a:rPr lang="en-US" sz="1200" b="1" dirty="0">
                <a:ea typeface="Calibri"/>
                <a:cs typeface="Times New Roman"/>
              </a:rPr>
              <a:t>.</a:t>
            </a:r>
          </a:p>
          <a:p>
            <a:pPr marL="171450" indent="-171450">
              <a:lnSpc>
                <a:spcPct val="107000"/>
              </a:lnSpc>
              <a:spcAft>
                <a:spcPts val="800"/>
              </a:spcAft>
              <a:buFont typeface="Arial" panose="020B0604020202020204" pitchFamily="34" charset="0"/>
              <a:buChar char="•"/>
            </a:pPr>
            <a:r>
              <a:rPr lang="en-US" sz="1200" i="1" dirty="0">
                <a:ea typeface="Calibri"/>
                <a:cs typeface="Times New Roman"/>
              </a:rPr>
              <a:t>“In this time of the Coronavirus, schools are closed around the nation and the world has come to a standstill. We are staying home and avoiding crowds</a:t>
            </a:r>
            <a:r>
              <a:rPr lang="en-US" sz="1200" i="1" dirty="0" smtClean="0">
                <a:ea typeface="Calibri"/>
                <a:cs typeface="Times New Roman"/>
              </a:rPr>
              <a:t>.”</a:t>
            </a:r>
            <a:endParaRPr lang="en-US" sz="1200" i="1" dirty="0">
              <a:ea typeface="Calibri"/>
              <a:cs typeface="Times New Roman"/>
            </a:endParaRPr>
          </a:p>
          <a:p>
            <a:pPr marL="171450" indent="-171450">
              <a:lnSpc>
                <a:spcPct val="107000"/>
              </a:lnSpc>
              <a:spcAft>
                <a:spcPts val="800"/>
              </a:spcAft>
              <a:buFont typeface="Arial" panose="020B0604020202020204" pitchFamily="34" charset="0"/>
              <a:buChar char="•"/>
            </a:pPr>
            <a:r>
              <a:rPr lang="en-US" sz="1200" i="1" dirty="0" smtClean="0">
                <a:ea typeface="Calibri"/>
                <a:cs typeface="Times New Roman"/>
              </a:rPr>
              <a:t>“But </a:t>
            </a:r>
            <a:r>
              <a:rPr lang="en-US" sz="1200" i="1" dirty="0">
                <a:ea typeface="Calibri"/>
                <a:cs typeface="Times New Roman"/>
              </a:rPr>
              <a:t>elections must go on, and we could argue that elections are more important now then ever.  In the upcoming elections, we will select the leaders who will lead us through this crisis and make the important decisions about dealing with the Coronavirus and the economy—and much more</a:t>
            </a:r>
            <a:r>
              <a:rPr lang="en-US" sz="1200" i="1" dirty="0" smtClean="0">
                <a:ea typeface="Calibri"/>
                <a:cs typeface="Times New Roman"/>
              </a:rPr>
              <a:t>.”</a:t>
            </a:r>
            <a:endParaRPr lang="en-US" sz="1200" i="1" dirty="0">
              <a:ea typeface="Calibri"/>
              <a:cs typeface="Times New Roman"/>
            </a:endParaRPr>
          </a:p>
          <a:p>
            <a:pPr marL="171450" indent="-171450">
              <a:lnSpc>
                <a:spcPct val="107000"/>
              </a:lnSpc>
              <a:spcAft>
                <a:spcPts val="800"/>
              </a:spcAft>
              <a:buFont typeface="Arial" panose="020B0604020202020204" pitchFamily="34" charset="0"/>
              <a:buChar char="•"/>
            </a:pPr>
            <a:r>
              <a:rPr lang="en-US" sz="1200" i="1" dirty="0">
                <a:ea typeface="Calibri"/>
                <a:cs typeface="Times New Roman"/>
              </a:rPr>
              <a:t>At this time of shutdown, some election dates can change—in fact, the Governor </a:t>
            </a:r>
            <a:r>
              <a:rPr lang="en-US" sz="1200" i="1" dirty="0" smtClean="0">
                <a:ea typeface="Calibri"/>
                <a:cs typeface="Times New Roman"/>
              </a:rPr>
              <a:t>of NJ has </a:t>
            </a:r>
            <a:r>
              <a:rPr lang="en-US" sz="1200" i="1" dirty="0">
                <a:ea typeface="Calibri"/>
                <a:cs typeface="Times New Roman"/>
              </a:rPr>
              <a:t>already moved the date of the New Jersey Primary from June to July and changed how it will work.  But the Presidential (general) election date is set by law as the first Tuesday after the first Monday in November.  So the Presidential Election will happen on November 3, 2020 – regardless of whether we are able to move about freely without fear of illness or death.”</a:t>
            </a:r>
          </a:p>
          <a:p>
            <a:pPr marL="0" indent="0">
              <a:lnSpc>
                <a:spcPct val="107000"/>
              </a:lnSpc>
              <a:spcAft>
                <a:spcPts val="800"/>
              </a:spcAft>
              <a:buNone/>
            </a:pPr>
            <a:endParaRPr lang="en-US" sz="1200" i="1"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47BA6119-E000-5E40-85F6-771FA96E7D47}" type="slidenum">
              <a:rPr lang="en-US" smtClean="0"/>
              <a:t>2</a:t>
            </a:fld>
            <a:endParaRPr lang="en-US"/>
          </a:p>
        </p:txBody>
      </p:sp>
    </p:spTree>
    <p:extLst>
      <p:ext uri="{BB962C8B-B14F-4D97-AF65-F5344CB8AC3E}">
        <p14:creationId xmlns:p14="http://schemas.microsoft.com/office/powerpoint/2010/main" val="272242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Read the title and bullet </a:t>
            </a:r>
            <a:r>
              <a:rPr lang="en-US" sz="1200" dirty="0" smtClean="0"/>
              <a:t>points.</a:t>
            </a:r>
            <a:endParaRPr lang="en-US" sz="1200" dirty="0"/>
          </a:p>
          <a:p>
            <a:pPr marL="171450" indent="-171450">
              <a:spcBef>
                <a:spcPts val="1200"/>
              </a:spcBef>
              <a:buFont typeface="Arial" panose="020B0604020202020204" pitchFamily="34" charset="0"/>
              <a:buChar char="•"/>
            </a:pPr>
            <a:r>
              <a:rPr lang="en-US" sz="1200" i="1" dirty="0"/>
              <a:t>“</a:t>
            </a:r>
            <a:r>
              <a:rPr lang="en-US" sz="1200" b="1" i="1" dirty="0"/>
              <a:t>Here’s the point: </a:t>
            </a:r>
            <a:r>
              <a:rPr lang="en-US" sz="1200" i="1" dirty="0"/>
              <a:t>your vote counts and you </a:t>
            </a:r>
            <a:r>
              <a:rPr lang="en-US" sz="1200" i="1" u="sng" dirty="0" smtClean="0"/>
              <a:t>do</a:t>
            </a:r>
            <a:r>
              <a:rPr lang="en-US" sz="1200" i="1" dirty="0" smtClean="0"/>
              <a:t> have </a:t>
            </a:r>
            <a:r>
              <a:rPr lang="en-US" sz="1200" i="1" dirty="0"/>
              <a:t>a voice if you choose to exercise your right to vote in every election.”</a:t>
            </a:r>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20</a:t>
            </a:fld>
            <a:endParaRPr lang="en-US"/>
          </a:p>
        </p:txBody>
      </p:sp>
    </p:spTree>
    <p:extLst>
      <p:ext uri="{BB962C8B-B14F-4D97-AF65-F5344CB8AC3E}">
        <p14:creationId xmlns:p14="http://schemas.microsoft.com/office/powerpoint/2010/main" val="30823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21</a:t>
            </a:fld>
            <a:endParaRPr lang="en-US"/>
          </a:p>
        </p:txBody>
      </p:sp>
      <p:sp>
        <p:nvSpPr>
          <p:cNvPr id="6" name="Notes Placeholder 5">
            <a:extLst>
              <a:ext uri="{FF2B5EF4-FFF2-40B4-BE49-F238E27FC236}">
                <a16:creationId xmlns:a16="http://schemas.microsoft.com/office/drawing/2014/main" xmlns="" id="{00085835-87E4-844C-8B5B-273E91CCD040}"/>
              </a:ext>
            </a:extLst>
          </p:cNvPr>
          <p:cNvSpPr>
            <a:spLocks noGrp="1"/>
          </p:cNvSpPr>
          <p:nvPr>
            <p:ph type="body" sz="quarter" idx="3"/>
          </p:nvPr>
        </p:nvSpPr>
        <p:spPr/>
        <p:txBody>
          <a:bodyPr/>
          <a:lstStyle/>
          <a:p>
            <a:r>
              <a:rPr lang="en-US" i="1" dirty="0"/>
              <a:t>“Let’s say you’ve decided you want to have a voice in  your future.  What do you need to do?</a:t>
            </a:r>
          </a:p>
          <a:p>
            <a:r>
              <a:rPr lang="en-US" i="1" dirty="0"/>
              <a:t>Basically, you take three steps: You register. You make a commitment to follow through. And finally, you cast your vote.</a:t>
            </a:r>
          </a:p>
          <a:p>
            <a:r>
              <a:rPr lang="en-US" i="1" dirty="0"/>
              <a:t>We’re going to look at each of these steps and equip you to register and vote from home</a:t>
            </a:r>
            <a:r>
              <a:rPr lang="en-US" i="1" dirty="0" smtClean="0"/>
              <a:t>.”</a:t>
            </a:r>
            <a:endParaRPr lang="en-US" i="1" dirty="0"/>
          </a:p>
        </p:txBody>
      </p:sp>
    </p:spTree>
    <p:extLst>
      <p:ext uri="{BB962C8B-B14F-4D97-AF65-F5344CB8AC3E}">
        <p14:creationId xmlns:p14="http://schemas.microsoft.com/office/powerpoint/2010/main" val="253496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a typeface="Calibri"/>
                <a:cs typeface="Times New Roman"/>
              </a:rPr>
              <a:t>Read through the requirements to vote in New Jersey.   Point out that 17-year-olds can register, but they cannot vote until they turn 18.  They must be 18 by </a:t>
            </a:r>
            <a:r>
              <a:rPr lang="en-US" sz="1200" dirty="0" smtClean="0">
                <a:ea typeface="Calibri"/>
                <a:cs typeface="Times New Roman"/>
              </a:rPr>
              <a:t>Election Day</a:t>
            </a:r>
            <a:r>
              <a:rPr lang="en-US" sz="1200" dirty="0">
                <a:ea typeface="Calibri"/>
                <a:cs typeface="Times New Roman"/>
              </a:rPr>
              <a:t>.</a:t>
            </a:r>
          </a:p>
          <a:p>
            <a:pPr>
              <a:lnSpc>
                <a:spcPct val="107000"/>
              </a:lnSpc>
              <a:spcAft>
                <a:spcPts val="800"/>
              </a:spcAft>
            </a:pPr>
            <a:r>
              <a:rPr lang="en-US" sz="1200" dirty="0">
                <a:ea typeface="Calibri"/>
                <a:cs typeface="Times New Roman"/>
              </a:rPr>
              <a:t>Point out that the law changed recently to allow people who have served time in prison for a felony to vote when they are on parole or probation. But they MUST REGISTER or re-register if they were registered to vote when they went to prison.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22</a:t>
            </a:fld>
            <a:endParaRPr lang="en-US"/>
          </a:p>
        </p:txBody>
      </p:sp>
    </p:spTree>
    <p:extLst>
      <p:ext uri="{BB962C8B-B14F-4D97-AF65-F5344CB8AC3E}">
        <p14:creationId xmlns:p14="http://schemas.microsoft.com/office/powerpoint/2010/main" val="963049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050" dirty="0">
                <a:ea typeface="Calibri"/>
                <a:cs typeface="Times New Roman"/>
              </a:rPr>
              <a:t>Share with students that young people were registered to vote automatically if they got their driver’s license or </a:t>
            </a:r>
            <a:r>
              <a:rPr lang="en-US" sz="1050" dirty="0" smtClean="0">
                <a:ea typeface="Calibri"/>
                <a:cs typeface="Times New Roman"/>
              </a:rPr>
              <a:t>if they have had </a:t>
            </a:r>
            <a:r>
              <a:rPr lang="en-US" sz="1050" dirty="0">
                <a:ea typeface="Calibri"/>
                <a:cs typeface="Times New Roman"/>
              </a:rPr>
              <a:t>any other interaction with a government agency </a:t>
            </a:r>
            <a:r>
              <a:rPr lang="en-US" sz="1050" dirty="0" smtClean="0">
                <a:ea typeface="Calibri"/>
                <a:cs typeface="Times New Roman"/>
              </a:rPr>
              <a:t>-- unless </a:t>
            </a:r>
            <a:r>
              <a:rPr lang="en-US" sz="1050" dirty="0">
                <a:ea typeface="Calibri"/>
                <a:cs typeface="Times New Roman"/>
              </a:rPr>
              <a:t>they opted out – meaning they </a:t>
            </a:r>
            <a:r>
              <a:rPr lang="en-US" sz="1050" dirty="0" smtClean="0">
                <a:ea typeface="Calibri"/>
                <a:cs typeface="Times New Roman"/>
              </a:rPr>
              <a:t>said </a:t>
            </a:r>
            <a:r>
              <a:rPr lang="en-US" sz="1050" dirty="0">
                <a:ea typeface="Calibri"/>
                <a:cs typeface="Times New Roman"/>
              </a:rPr>
              <a:t>they </a:t>
            </a:r>
            <a:r>
              <a:rPr lang="en-US" sz="1050" dirty="0" smtClean="0">
                <a:ea typeface="Calibri"/>
                <a:cs typeface="Times New Roman"/>
              </a:rPr>
              <a:t>did </a:t>
            </a:r>
            <a:r>
              <a:rPr lang="en-US" sz="1050" dirty="0">
                <a:ea typeface="Calibri"/>
                <a:cs typeface="Times New Roman"/>
              </a:rPr>
              <a:t>not want to be registered to vote.  </a:t>
            </a:r>
          </a:p>
          <a:p>
            <a:r>
              <a:rPr lang="en-US" sz="1050" dirty="0">
                <a:ea typeface="Calibri"/>
                <a:cs typeface="Times New Roman"/>
              </a:rPr>
              <a:t>If </a:t>
            </a:r>
            <a:r>
              <a:rPr lang="en-US" sz="1050" dirty="0" smtClean="0">
                <a:ea typeface="Calibri"/>
                <a:cs typeface="Times New Roman"/>
              </a:rPr>
              <a:t>they were </a:t>
            </a:r>
            <a:r>
              <a:rPr lang="en-US" sz="1050" dirty="0">
                <a:ea typeface="Calibri"/>
                <a:cs typeface="Times New Roman"/>
              </a:rPr>
              <a:t>registered automatically, </a:t>
            </a:r>
            <a:r>
              <a:rPr lang="en-US" sz="1050" dirty="0" smtClean="0">
                <a:ea typeface="Calibri"/>
                <a:cs typeface="Times New Roman"/>
              </a:rPr>
              <a:t>they would </a:t>
            </a:r>
            <a:r>
              <a:rPr lang="en-US" sz="1050" dirty="0">
                <a:ea typeface="Calibri"/>
                <a:cs typeface="Times New Roman"/>
              </a:rPr>
              <a:t>have received a “Voter Acknowledgement Card” (</a:t>
            </a:r>
            <a:r>
              <a:rPr lang="en-US" sz="1050" dirty="0" smtClean="0">
                <a:ea typeface="Calibri"/>
                <a:cs typeface="Times New Roman"/>
              </a:rPr>
              <a:t>shown.)  Tell them not to worry </a:t>
            </a:r>
            <a:r>
              <a:rPr lang="en-US" sz="1050" dirty="0">
                <a:ea typeface="Calibri"/>
                <a:cs typeface="Times New Roman"/>
              </a:rPr>
              <a:t>if </a:t>
            </a:r>
            <a:r>
              <a:rPr lang="en-US" sz="1050" dirty="0" smtClean="0">
                <a:ea typeface="Calibri"/>
                <a:cs typeface="Times New Roman"/>
              </a:rPr>
              <a:t>they can’t </a:t>
            </a:r>
            <a:r>
              <a:rPr lang="en-US" sz="1050" dirty="0">
                <a:ea typeface="Calibri"/>
                <a:cs typeface="Times New Roman"/>
              </a:rPr>
              <a:t>find the </a:t>
            </a:r>
            <a:r>
              <a:rPr lang="en-US" sz="1050" dirty="0" smtClean="0">
                <a:ea typeface="Calibri"/>
                <a:cs typeface="Times New Roman"/>
              </a:rPr>
              <a:t>card; they don’t </a:t>
            </a:r>
            <a:r>
              <a:rPr lang="en-US" sz="1050" dirty="0">
                <a:ea typeface="Calibri"/>
                <a:cs typeface="Times New Roman"/>
              </a:rPr>
              <a:t>need to show it to vote.</a:t>
            </a:r>
          </a:p>
          <a:p>
            <a:r>
              <a:rPr lang="en-US" sz="1050" dirty="0">
                <a:ea typeface="Calibri"/>
                <a:cs typeface="Times New Roman"/>
              </a:rPr>
              <a:t>Some people will be unsure whether they are or are not registered – both old and young.  If </a:t>
            </a:r>
            <a:r>
              <a:rPr lang="en-US" sz="1050" dirty="0" smtClean="0">
                <a:ea typeface="Calibri"/>
                <a:cs typeface="Times New Roman"/>
              </a:rPr>
              <a:t>they are </a:t>
            </a:r>
            <a:r>
              <a:rPr lang="en-US" sz="1050" dirty="0">
                <a:ea typeface="Calibri"/>
                <a:cs typeface="Times New Roman"/>
              </a:rPr>
              <a:t>18, </a:t>
            </a:r>
            <a:r>
              <a:rPr lang="en-US" sz="1050" dirty="0" smtClean="0">
                <a:ea typeface="Calibri"/>
                <a:cs typeface="Times New Roman"/>
              </a:rPr>
              <a:t>they can </a:t>
            </a:r>
            <a:r>
              <a:rPr lang="en-US" sz="1050" dirty="0">
                <a:ea typeface="Calibri"/>
                <a:cs typeface="Times New Roman"/>
              </a:rPr>
              <a:t>check the official state list online by going to VOTE411.ORG (or even Googling “Am I Registered</a:t>
            </a:r>
            <a:r>
              <a:rPr lang="en-US" sz="1050" dirty="0" smtClean="0">
                <a:ea typeface="Calibri"/>
                <a:cs typeface="Times New Roman"/>
              </a:rPr>
              <a:t>?”)  </a:t>
            </a:r>
            <a:r>
              <a:rPr lang="en-US" sz="1050" b="1" dirty="0">
                <a:ea typeface="Calibri"/>
                <a:cs typeface="Times New Roman"/>
              </a:rPr>
              <a:t>Unfortunately, </a:t>
            </a:r>
            <a:r>
              <a:rPr lang="en-US" sz="1050" b="1" dirty="0" smtClean="0">
                <a:ea typeface="Calibri"/>
                <a:cs typeface="Times New Roman"/>
              </a:rPr>
              <a:t>they will </a:t>
            </a:r>
            <a:r>
              <a:rPr lang="en-US" sz="1050" b="1" dirty="0">
                <a:ea typeface="Calibri"/>
                <a:cs typeface="Times New Roman"/>
              </a:rPr>
              <a:t>not show up on the state list even if </a:t>
            </a:r>
            <a:r>
              <a:rPr lang="en-US" sz="1050" b="1" dirty="0" smtClean="0">
                <a:ea typeface="Calibri"/>
                <a:cs typeface="Times New Roman"/>
              </a:rPr>
              <a:t>they are </a:t>
            </a:r>
            <a:r>
              <a:rPr lang="en-US" sz="1050" b="1" dirty="0">
                <a:ea typeface="Calibri"/>
                <a:cs typeface="Times New Roman"/>
              </a:rPr>
              <a:t>registered until </a:t>
            </a:r>
            <a:r>
              <a:rPr lang="en-US" sz="1050" b="1" dirty="0" smtClean="0">
                <a:ea typeface="Calibri"/>
                <a:cs typeface="Times New Roman"/>
              </a:rPr>
              <a:t>they turn </a:t>
            </a:r>
            <a:r>
              <a:rPr lang="en-US" sz="1050" b="1" dirty="0">
                <a:ea typeface="Calibri"/>
                <a:cs typeface="Times New Roman"/>
              </a:rPr>
              <a:t>18 and are actually able to vote.  </a:t>
            </a:r>
          </a:p>
          <a:p>
            <a:r>
              <a:rPr lang="en-US" sz="1050" dirty="0">
                <a:ea typeface="Calibri"/>
                <a:cs typeface="Times New Roman"/>
              </a:rPr>
              <a:t>If students are unsure of their registration status, they should register.  It won’t matter that </a:t>
            </a:r>
            <a:r>
              <a:rPr lang="en-US" sz="1050" dirty="0" smtClean="0">
                <a:ea typeface="Calibri"/>
                <a:cs typeface="Times New Roman"/>
              </a:rPr>
              <a:t>they are </a:t>
            </a:r>
            <a:r>
              <a:rPr lang="en-US" sz="1050" dirty="0">
                <a:ea typeface="Calibri"/>
                <a:cs typeface="Times New Roman"/>
              </a:rPr>
              <a:t>already registered.  </a:t>
            </a:r>
          </a:p>
          <a:p>
            <a:r>
              <a:rPr lang="en-US" sz="1050" dirty="0">
                <a:ea typeface="Calibri"/>
                <a:cs typeface="Times New Roman"/>
              </a:rPr>
              <a:t>Tell students that once </a:t>
            </a:r>
            <a:r>
              <a:rPr lang="en-US" sz="1050" dirty="0" smtClean="0">
                <a:ea typeface="Calibri"/>
                <a:cs typeface="Times New Roman"/>
              </a:rPr>
              <a:t>they are </a:t>
            </a:r>
            <a:r>
              <a:rPr lang="en-US" sz="1050" dirty="0">
                <a:ea typeface="Calibri"/>
                <a:cs typeface="Times New Roman"/>
              </a:rPr>
              <a:t>registered, they do not need to reregister except if their name, address, or signature changes or they wish to change their party affiliation. </a:t>
            </a:r>
          </a:p>
          <a:p>
            <a:endParaRPr lang="en-US" sz="1200" dirty="0">
              <a:ea typeface="Calibri"/>
              <a:cs typeface="Times New Roman"/>
            </a:endParaRPr>
          </a:p>
          <a:p>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23</a:t>
            </a:fld>
            <a:endParaRPr lang="en-US"/>
          </a:p>
        </p:txBody>
      </p:sp>
    </p:spTree>
    <p:extLst>
      <p:ext uri="{BB962C8B-B14F-4D97-AF65-F5344CB8AC3E}">
        <p14:creationId xmlns:p14="http://schemas.microsoft.com/office/powerpoint/2010/main" val="296599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Calibri"/>
                <a:cs typeface="Times New Roman"/>
              </a:rPr>
              <a:t>Tell students </a:t>
            </a:r>
            <a:r>
              <a:rPr lang="en-US" sz="1200" dirty="0" smtClean="0">
                <a:ea typeface="Calibri"/>
                <a:cs typeface="Times New Roman"/>
              </a:rPr>
              <a:t>that by mid-July, </a:t>
            </a:r>
            <a:r>
              <a:rPr lang="en-US" sz="1200" dirty="0">
                <a:ea typeface="Calibri"/>
                <a:cs typeface="Times New Roman"/>
              </a:rPr>
              <a:t>New Jersey citizens will be able to complete and submit their registration forms electronically.  </a:t>
            </a:r>
            <a:r>
              <a:rPr lang="en-US" sz="1200" dirty="0" smtClean="0">
                <a:ea typeface="Calibri"/>
                <a:cs typeface="Times New Roman"/>
              </a:rPr>
              <a:t>However, </a:t>
            </a:r>
            <a:r>
              <a:rPr lang="en-US" dirty="0" smtClean="0">
                <a:ea typeface="Calibri"/>
                <a:cs typeface="Times New Roman"/>
              </a:rPr>
              <a:t>we </a:t>
            </a:r>
            <a:r>
              <a:rPr lang="en-US" dirty="0">
                <a:ea typeface="Calibri"/>
                <a:cs typeface="Times New Roman"/>
              </a:rPr>
              <a:t>are urging people who </a:t>
            </a:r>
            <a:r>
              <a:rPr lang="en-US" sz="1200" dirty="0">
                <a:ea typeface="Calibri"/>
                <a:cs typeface="Times New Roman"/>
              </a:rPr>
              <a:t>will be 18 by July 7 to register NOW for the upcoming primary.</a:t>
            </a:r>
          </a:p>
          <a:p>
            <a:pPr marL="171450" indent="-171450">
              <a:spcBef>
                <a:spcPts val="1200"/>
              </a:spcBef>
              <a:buFont typeface="Arial" panose="020B0604020202020204" pitchFamily="34" charset="0"/>
              <a:buChar char="•"/>
            </a:pPr>
            <a:r>
              <a:rPr lang="en-US" sz="1200" dirty="0">
                <a:ea typeface="Calibri"/>
                <a:cs typeface="Times New Roman"/>
              </a:rPr>
              <a:t>Until we have online registration, the process for registering has three steps:</a:t>
            </a:r>
          </a:p>
          <a:p>
            <a:pPr marL="585216" lvl="1" indent="-228600">
              <a:spcBef>
                <a:spcPts val="1200"/>
              </a:spcBef>
              <a:buFont typeface="+mj-lt"/>
              <a:buAutoNum type="arabicPeriod"/>
            </a:pPr>
            <a:r>
              <a:rPr lang="en-US" sz="1200" dirty="0">
                <a:ea typeface="Calibri"/>
                <a:cs typeface="Times New Roman"/>
              </a:rPr>
              <a:t>Get a paper copy of the </a:t>
            </a:r>
            <a:r>
              <a:rPr lang="en-US" sz="1200" dirty="0" smtClean="0">
                <a:ea typeface="Calibri"/>
                <a:cs typeface="Times New Roman"/>
              </a:rPr>
              <a:t>form.</a:t>
            </a:r>
            <a:endParaRPr lang="en-US" sz="1200" dirty="0">
              <a:ea typeface="Calibri"/>
              <a:cs typeface="Times New Roman"/>
            </a:endParaRPr>
          </a:p>
          <a:p>
            <a:pPr marL="585216" lvl="1" indent="-228600">
              <a:spcBef>
                <a:spcPts val="1200"/>
              </a:spcBef>
              <a:buFont typeface="+mj-lt"/>
              <a:buAutoNum type="arabicPeriod"/>
            </a:pPr>
            <a:r>
              <a:rPr lang="en-US" sz="1200" dirty="0">
                <a:ea typeface="Calibri"/>
                <a:cs typeface="Times New Roman"/>
              </a:rPr>
              <a:t>Fill it </a:t>
            </a:r>
            <a:r>
              <a:rPr lang="en-US" sz="1200" dirty="0" smtClean="0">
                <a:ea typeface="Calibri"/>
                <a:cs typeface="Times New Roman"/>
              </a:rPr>
              <a:t>out.</a:t>
            </a:r>
            <a:endParaRPr lang="en-US" sz="1200" dirty="0">
              <a:ea typeface="Calibri"/>
              <a:cs typeface="Times New Roman"/>
            </a:endParaRPr>
          </a:p>
          <a:p>
            <a:pPr marL="585216" lvl="1" indent="-228600">
              <a:spcBef>
                <a:spcPts val="1200"/>
              </a:spcBef>
              <a:buFont typeface="+mj-lt"/>
              <a:buAutoNum type="arabicPeriod"/>
            </a:pPr>
            <a:r>
              <a:rPr lang="en-US" sz="1200" dirty="0" smtClean="0">
                <a:ea typeface="Calibri"/>
                <a:cs typeface="Times New Roman"/>
              </a:rPr>
              <a:t>Mail it in.</a:t>
            </a:r>
            <a:endParaRPr lang="en-US" sz="1200" dirty="0">
              <a:ea typeface="Calibri"/>
              <a:cs typeface="Times New Roman"/>
            </a:endParaRPr>
          </a:p>
          <a:p>
            <a:pPr marL="171450" indent="-171450">
              <a:buFont typeface="Arial" panose="020B0604020202020204" pitchFamily="34" charset="0"/>
              <a:buChar char="•"/>
            </a:pPr>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24</a:t>
            </a:fld>
            <a:endParaRPr lang="en-US"/>
          </a:p>
        </p:txBody>
      </p:sp>
    </p:spTree>
    <p:extLst>
      <p:ext uri="{BB962C8B-B14F-4D97-AF65-F5344CB8AC3E}">
        <p14:creationId xmlns:p14="http://schemas.microsoft.com/office/powerpoint/2010/main" val="6336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sz="1200" dirty="0">
                <a:ea typeface="Calibri"/>
                <a:cs typeface="Times New Roman"/>
              </a:rPr>
              <a:t>Explain that in normal, </a:t>
            </a:r>
            <a:r>
              <a:rPr lang="en-US" sz="1200" dirty="0" smtClean="0">
                <a:ea typeface="Calibri"/>
                <a:cs typeface="Times New Roman"/>
              </a:rPr>
              <a:t>non-coronavirus </a:t>
            </a:r>
            <a:r>
              <a:rPr lang="en-US" sz="1200" dirty="0">
                <a:ea typeface="Calibri"/>
                <a:cs typeface="Times New Roman"/>
              </a:rPr>
              <a:t>times, you can pick up a registration form at town hall, the library, and registration drives, among other places.  </a:t>
            </a:r>
          </a:p>
          <a:p>
            <a:pPr marL="171450" indent="-171450">
              <a:lnSpc>
                <a:spcPct val="107000"/>
              </a:lnSpc>
              <a:buFont typeface="Arial" panose="020B0604020202020204" pitchFamily="34" charset="0"/>
              <a:buChar char="•"/>
            </a:pPr>
            <a:r>
              <a:rPr lang="en-US" sz="1200" dirty="0" smtClean="0">
                <a:ea typeface="Calibri"/>
                <a:cs typeface="Times New Roman"/>
              </a:rPr>
              <a:t>Now, with </a:t>
            </a:r>
            <a:r>
              <a:rPr lang="en-US" sz="1200" dirty="0">
                <a:ea typeface="Calibri"/>
                <a:cs typeface="Times New Roman"/>
              </a:rPr>
              <a:t>the restrictions on our movements, picking up forms is not an option.</a:t>
            </a:r>
          </a:p>
          <a:p>
            <a:pPr marL="171450" indent="-171450">
              <a:lnSpc>
                <a:spcPct val="107000"/>
              </a:lnSpc>
              <a:buFont typeface="Arial" panose="020B0604020202020204" pitchFamily="34" charset="0"/>
              <a:buChar char="•"/>
            </a:pPr>
            <a:r>
              <a:rPr lang="en-US" sz="1200" dirty="0">
                <a:ea typeface="Calibri"/>
                <a:cs typeface="Times New Roman"/>
              </a:rPr>
              <a:t>Here’s what to do to get the registration form from your home:</a:t>
            </a:r>
          </a:p>
          <a:p>
            <a:pPr marL="528066" lvl="1" indent="-171450">
              <a:lnSpc>
                <a:spcPct val="107000"/>
              </a:lnSpc>
              <a:buFont typeface="Arial" panose="020B0604020202020204" pitchFamily="34" charset="0"/>
              <a:buChar char="•"/>
            </a:pPr>
            <a:r>
              <a:rPr lang="en-US" sz="1200" dirty="0">
                <a:ea typeface="Calibri"/>
                <a:cs typeface="Times New Roman"/>
              </a:rPr>
              <a:t>Go to the </a:t>
            </a:r>
            <a:r>
              <a:rPr lang="en-US" sz="1200" b="1" dirty="0">
                <a:ea typeface="Calibri"/>
                <a:cs typeface="Times New Roman"/>
              </a:rPr>
              <a:t>state website.  </a:t>
            </a:r>
            <a:r>
              <a:rPr lang="en-US" b="1" dirty="0">
                <a:ea typeface="Calibri"/>
                <a:cs typeface="Times New Roman"/>
              </a:rPr>
              <a:t>(</a:t>
            </a:r>
            <a:r>
              <a:rPr lang="en-US" sz="1200" b="1" dirty="0">
                <a:ea typeface="Calibri"/>
                <a:cs typeface="Times New Roman"/>
              </a:rPr>
              <a:t>CLICK ON THE HYPERLINK TO DEMONSTRATE.)  </a:t>
            </a:r>
            <a:r>
              <a:rPr lang="en-US" sz="1200" dirty="0">
                <a:ea typeface="Calibri"/>
                <a:cs typeface="Times New Roman"/>
              </a:rPr>
              <a:t>Scroll to “</a:t>
            </a:r>
            <a:r>
              <a:rPr lang="en-US" dirty="0">
                <a:ea typeface="Calibri"/>
                <a:cs typeface="Times New Roman"/>
              </a:rPr>
              <a:t>Monmouth County.” </a:t>
            </a:r>
            <a:br>
              <a:rPr lang="en-US" dirty="0">
                <a:ea typeface="Calibri"/>
                <a:cs typeface="Times New Roman"/>
              </a:rPr>
            </a:br>
            <a:r>
              <a:rPr lang="en-US" dirty="0">
                <a:ea typeface="Calibri"/>
                <a:cs typeface="Times New Roman"/>
              </a:rPr>
              <a:t/>
            </a:r>
            <a:br>
              <a:rPr lang="en-US" dirty="0">
                <a:ea typeface="Calibri"/>
                <a:cs typeface="Times New Roman"/>
              </a:rPr>
            </a:br>
            <a:r>
              <a:rPr lang="en-US" dirty="0">
                <a:ea typeface="Calibri"/>
                <a:cs typeface="Times New Roman"/>
              </a:rPr>
              <a:t>For languages other than English and Spanish, scroll to ”State Forms” at the bottom of the list of counties. </a:t>
            </a:r>
            <a:br>
              <a:rPr lang="en-US" dirty="0">
                <a:ea typeface="Calibri"/>
                <a:cs typeface="Times New Roman"/>
              </a:rPr>
            </a:br>
            <a:r>
              <a:rPr lang="en-US" dirty="0">
                <a:ea typeface="Calibri"/>
                <a:cs typeface="Times New Roman"/>
              </a:rPr>
              <a:t/>
            </a:r>
            <a:br>
              <a:rPr lang="en-US" dirty="0">
                <a:ea typeface="Calibri"/>
                <a:cs typeface="Times New Roman"/>
              </a:rPr>
            </a:br>
            <a:r>
              <a:rPr lang="en-US" sz="1200" dirty="0">
                <a:ea typeface="Calibri"/>
                <a:cs typeface="Times New Roman"/>
              </a:rPr>
              <a:t>Fill out the form </a:t>
            </a:r>
            <a:r>
              <a:rPr lang="en-US" dirty="0">
                <a:ea typeface="Calibri"/>
                <a:cs typeface="Times New Roman"/>
              </a:rPr>
              <a:t>online and </a:t>
            </a:r>
            <a:r>
              <a:rPr lang="en-US" sz="1200" dirty="0">
                <a:ea typeface="Calibri"/>
                <a:cs typeface="Times New Roman"/>
              </a:rPr>
              <a:t>click and print.  (It must be printed at 100% size.)  </a:t>
            </a:r>
          </a:p>
          <a:p>
            <a:pPr marL="356616" lvl="1" indent="0" algn="ctr">
              <a:lnSpc>
                <a:spcPct val="107000"/>
              </a:lnSpc>
              <a:buNone/>
            </a:pPr>
            <a:r>
              <a:rPr lang="en-US" sz="1200" dirty="0">
                <a:ea typeface="Calibri"/>
                <a:cs typeface="Times New Roman"/>
              </a:rPr>
              <a:t>OR (if you don’t have a way to print the form)</a:t>
            </a:r>
          </a:p>
          <a:p>
            <a:pPr marL="528066" lvl="1" indent="-171450">
              <a:lnSpc>
                <a:spcPct val="107000"/>
              </a:lnSpc>
              <a:buFont typeface="Arial" panose="020B0604020202020204" pitchFamily="34" charset="0"/>
              <a:buChar char="•"/>
            </a:pPr>
            <a:r>
              <a:rPr lang="en-US" sz="1200" b="1" dirty="0">
                <a:ea typeface="Calibri"/>
                <a:cs typeface="Times New Roman"/>
              </a:rPr>
              <a:t>TEXT the words “Registration Form” to the League of Women Voters </a:t>
            </a:r>
            <a:r>
              <a:rPr lang="en-US" sz="1200" dirty="0">
                <a:ea typeface="Calibri"/>
                <a:cs typeface="Times New Roman"/>
              </a:rPr>
              <a:t>at 732-927-1131.  The League will contact you to ask for your name and address and MAIL YOU A REGISTRATION FORM.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25</a:t>
            </a:fld>
            <a:endParaRPr lang="en-US"/>
          </a:p>
        </p:txBody>
      </p:sp>
    </p:spTree>
    <p:extLst>
      <p:ext uri="{BB962C8B-B14F-4D97-AF65-F5344CB8AC3E}">
        <p14:creationId xmlns:p14="http://schemas.microsoft.com/office/powerpoint/2010/main" val="3236326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864" y="4739078"/>
            <a:ext cx="5806086" cy="1902814"/>
          </a:xfrm>
        </p:spPr>
        <p:txBody>
          <a:bodyPr/>
          <a:lstStyle/>
          <a:p>
            <a:pPr marL="0" indent="0">
              <a:spcBef>
                <a:spcPts val="1200"/>
              </a:spcBef>
              <a:buNone/>
            </a:pPr>
            <a:r>
              <a:rPr lang="en-US" sz="1200" dirty="0"/>
              <a:t>Here you show students how to co</a:t>
            </a:r>
            <a:r>
              <a:rPr lang="en-US" dirty="0"/>
              <a:t>mplete a VOTER REGISTRATION FORM.  There are three options for how to do this:</a:t>
            </a:r>
          </a:p>
          <a:p>
            <a:pPr marL="585216" lvl="1" indent="-228600">
              <a:buFont typeface="+mj-lt"/>
              <a:buAutoNum type="arabicPeriod"/>
            </a:pPr>
            <a:r>
              <a:rPr lang="en-US" dirty="0"/>
              <a:t>Stay on this slide and talk about each field on the form.  </a:t>
            </a:r>
            <a:br>
              <a:rPr lang="en-US" dirty="0"/>
            </a:br>
            <a:r>
              <a:rPr lang="en-US" i="1" dirty="0"/>
              <a:t>(On some platforms, Note #12 may not be visible.  It reads: “Providing both phone number and email is strongly recommended for contact in case of questions or errors on the application.”)</a:t>
            </a:r>
          </a:p>
          <a:p>
            <a:pPr marL="585216" lvl="1" indent="-228600">
              <a:buFont typeface="+mj-lt"/>
              <a:buAutoNum type="arabicPeriod"/>
            </a:pPr>
            <a:r>
              <a:rPr lang="en-US" dirty="0"/>
              <a:t>Click on the “Online Form” hyperlink.  It will take you to an interactive form </a:t>
            </a:r>
            <a:r>
              <a:rPr lang="en-US" dirty="0" smtClean="0"/>
              <a:t>which </a:t>
            </a:r>
            <a:r>
              <a:rPr lang="en-US" dirty="0"/>
              <a:t>you can fill in, real time, explaining as you go. If this is  your choice, print a copy of the slide to support you as you narrate filling in the form. </a:t>
            </a:r>
            <a:r>
              <a:rPr lang="en-US" i="1" dirty="0"/>
              <a:t>You must be in the “Slideshow” mode for the hyperlink to work</a:t>
            </a:r>
            <a:r>
              <a:rPr lang="en-US" dirty="0"/>
              <a:t>.</a:t>
            </a:r>
          </a:p>
          <a:p>
            <a:pPr marL="585216" lvl="1" indent="-228600">
              <a:buFont typeface="+mj-lt"/>
              <a:buAutoNum type="arabicPeriod"/>
            </a:pPr>
            <a:r>
              <a:rPr lang="en-US" dirty="0"/>
              <a:t>Click on the “VIDEO” hyperlink and play the League of Women </a:t>
            </a:r>
            <a:r>
              <a:rPr lang="en-US" dirty="0" smtClean="0"/>
              <a:t>Voters </a:t>
            </a:r>
            <a:r>
              <a:rPr lang="en-US" dirty="0"/>
              <a:t>video (~8 minutes)  showing someone filling  in the form. </a:t>
            </a:r>
            <a:r>
              <a:rPr lang="en-US" i="1" dirty="0"/>
              <a:t>You must be in the “Slideshow” mode for the hyperlink to work.</a:t>
            </a:r>
            <a:endParaRPr lang="en-US" dirty="0"/>
          </a:p>
          <a:p>
            <a:pPr marL="0" indent="0">
              <a:buNone/>
            </a:pPr>
            <a:r>
              <a:rPr lang="en-US" b="1" i="1" dirty="0">
                <a:solidFill>
                  <a:srgbClr val="FF0000"/>
                </a:solidFill>
              </a:rPr>
              <a:t>NOTE: </a:t>
            </a:r>
            <a:r>
              <a:rPr lang="en-US" i="1" dirty="0"/>
              <a:t>How you return to the Slideshow from the hyperlinks varies, depending on your hardware and software platforms.  How it works for you may influence your choice of option (staying on the slide, filling in the online form and narrating yourself, or showing the video.)</a:t>
            </a:r>
          </a:p>
        </p:txBody>
      </p:sp>
      <p:sp>
        <p:nvSpPr>
          <p:cNvPr id="4" name="Slide Number Placeholder 3"/>
          <p:cNvSpPr>
            <a:spLocks noGrp="1"/>
          </p:cNvSpPr>
          <p:nvPr>
            <p:ph type="sldNum" sz="quarter" idx="5"/>
          </p:nvPr>
        </p:nvSpPr>
        <p:spPr/>
        <p:txBody>
          <a:bodyPr/>
          <a:lstStyle/>
          <a:p>
            <a:fld id="{47BA6119-E000-5E40-85F6-771FA96E7D47}" type="slidenum">
              <a:rPr lang="en-US" smtClean="0"/>
              <a:t>26</a:t>
            </a:fld>
            <a:endParaRPr lang="en-US"/>
          </a:p>
        </p:txBody>
      </p:sp>
    </p:spTree>
    <p:extLst>
      <p:ext uri="{BB962C8B-B14F-4D97-AF65-F5344CB8AC3E}">
        <p14:creationId xmlns:p14="http://schemas.microsoft.com/office/powerpoint/2010/main" val="2627429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buFont typeface="Arial" panose="020B0604020202020204" pitchFamily="34" charset="0"/>
              <a:buChar char="•"/>
            </a:pPr>
            <a:r>
              <a:rPr lang="en-US" sz="1200" dirty="0">
                <a:ea typeface="Calibri"/>
                <a:cs typeface="Times New Roman"/>
              </a:rPr>
              <a:t>It is vitally important that people follow the directions for submission exactly. If you’re using this presentation to teach remotely, model how to stack, fold, and seal the pages using two sheets of paper.  </a:t>
            </a:r>
          </a:p>
          <a:p>
            <a:pPr marL="171450" indent="-171450">
              <a:buFont typeface="Arial" panose="020B0604020202020204" pitchFamily="34" charset="0"/>
              <a:buChar char="•"/>
            </a:pPr>
            <a:r>
              <a:rPr lang="en-US" sz="1200" dirty="0">
                <a:ea typeface="Calibri"/>
                <a:cs typeface="Times New Roman"/>
              </a:rPr>
              <a:t>Demonstrate how to check to be sure the address shows on the outside when it is folded and sealed and how to check to see whether postage needs to be added.</a:t>
            </a:r>
          </a:p>
          <a:p>
            <a:pPr marL="171450" indent="-171450">
              <a:buFont typeface="Arial" panose="020B0604020202020204" pitchFamily="34" charset="0"/>
              <a:buChar char="•"/>
            </a:pPr>
            <a:r>
              <a:rPr lang="en-US" sz="1200" dirty="0">
                <a:ea typeface="Calibri"/>
                <a:cs typeface="Times New Roman"/>
              </a:rPr>
              <a:t>Some young people have told us that they have never been inside a post office since all of their communications are online – and it’s actually intimidating since they have never done so. You can buy stamps online.</a:t>
            </a:r>
          </a:p>
          <a:p>
            <a:pPr marL="171450" indent="-171450">
              <a:buFont typeface="Arial" panose="020B0604020202020204" pitchFamily="34" charset="0"/>
              <a:buChar char="•"/>
            </a:pPr>
            <a:r>
              <a:rPr lang="en-US" sz="1200" dirty="0">
                <a:ea typeface="Calibri"/>
                <a:cs typeface="Times New Roman"/>
              </a:rPr>
              <a:t>Remind students that there are deadlines for registration.  </a:t>
            </a:r>
            <a:r>
              <a:rPr lang="en-US" dirty="0">
                <a:ea typeface="Calibri"/>
                <a:cs typeface="Times New Roman"/>
              </a:rPr>
              <a:t>To register in NJ, the County Board of Elections must receive your voter registration application 21 days before the election</a:t>
            </a:r>
            <a:r>
              <a:rPr lang="en-US" sz="1200" dirty="0">
                <a:ea typeface="Calibri"/>
                <a:cs typeface="Times New Roman"/>
              </a:rPr>
              <a:t>.  Point out the dates for this year’s upcoming elections, </a:t>
            </a:r>
            <a:r>
              <a:rPr lang="en-US" sz="1200" dirty="0" smtClean="0">
                <a:ea typeface="Calibri"/>
                <a:cs typeface="Times New Roman"/>
              </a:rPr>
              <a:t>but </a:t>
            </a:r>
            <a:r>
              <a:rPr lang="en-US" sz="1200" dirty="0">
                <a:ea typeface="Calibri"/>
                <a:cs typeface="Times New Roman"/>
              </a:rPr>
              <a:t>remind students that the dates change </a:t>
            </a:r>
            <a:r>
              <a:rPr lang="en-US" sz="1200" dirty="0" smtClean="0">
                <a:ea typeface="Calibri"/>
                <a:cs typeface="Times New Roman"/>
              </a:rPr>
              <a:t>every </a:t>
            </a:r>
            <a:r>
              <a:rPr lang="en-US" sz="1200" dirty="0">
                <a:ea typeface="Calibri"/>
                <a:cs typeface="Times New Roman"/>
              </a:rPr>
              <a:t>year.</a:t>
            </a:r>
          </a:p>
          <a:p>
            <a:endParaRPr lang="en-US" sz="1050" dirty="0">
              <a:ea typeface="Calibri"/>
              <a:cs typeface="Times New Roman"/>
            </a:endParaRP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47BA6119-E000-5E40-85F6-771FA96E7D47}" type="slidenum">
              <a:rPr lang="en-US" smtClean="0"/>
              <a:t>27</a:t>
            </a:fld>
            <a:endParaRPr lang="en-US"/>
          </a:p>
        </p:txBody>
      </p:sp>
    </p:spTree>
    <p:extLst>
      <p:ext uri="{BB962C8B-B14F-4D97-AF65-F5344CB8AC3E}">
        <p14:creationId xmlns:p14="http://schemas.microsoft.com/office/powerpoint/2010/main" val="1384870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nSpc>
                <a:spcPct val="107000"/>
              </a:lnSpc>
              <a:spcAft>
                <a:spcPts val="800"/>
              </a:spcAft>
            </a:pPr>
            <a:r>
              <a:rPr lang="en-US" sz="1200" dirty="0">
                <a:solidFill>
                  <a:srgbClr val="C00000"/>
                </a:solidFill>
                <a:ea typeface="Calibri"/>
                <a:cs typeface="Times New Roman"/>
              </a:rPr>
              <a:t>USE THIS SLIDE IF YOU ARE SPLITTING THE LESSON INTO MULTIPLE </a:t>
            </a:r>
            <a:r>
              <a:rPr lang="en-US" sz="1200" dirty="0" smtClean="0">
                <a:solidFill>
                  <a:srgbClr val="C00000"/>
                </a:solidFill>
                <a:ea typeface="Calibri"/>
                <a:cs typeface="Times New Roman"/>
              </a:rPr>
              <a:t>SESSIONS.  </a:t>
            </a:r>
            <a:r>
              <a:rPr lang="en-US" sz="1200" dirty="0">
                <a:solidFill>
                  <a:srgbClr val="C00000"/>
                </a:solidFill>
                <a:ea typeface="Calibri"/>
                <a:cs typeface="Times New Roman"/>
              </a:rPr>
              <a:t>IF YOU ARE NOT SPLITTING, HIDE THIS SLIDE [BY CHOOSING “HIDE SLIDE” ON THE “SLIDE SHOW” </a:t>
            </a:r>
            <a:r>
              <a:rPr lang="en-US" sz="1200" dirty="0" smtClean="0">
                <a:solidFill>
                  <a:srgbClr val="C00000"/>
                </a:solidFill>
                <a:ea typeface="Calibri"/>
                <a:cs typeface="Times New Roman"/>
              </a:rPr>
              <a:t>MENU.]</a:t>
            </a:r>
            <a:endParaRPr lang="en-US" sz="1200" dirty="0">
              <a:solidFill>
                <a:srgbClr val="C00000"/>
              </a:solidFill>
              <a:ea typeface="Calibri"/>
              <a:cs typeface="Times New Roman"/>
            </a:endParaRPr>
          </a:p>
          <a:p>
            <a:pPr marL="171450" indent="-171450">
              <a:lnSpc>
                <a:spcPct val="107000"/>
              </a:lnSpc>
              <a:spcAft>
                <a:spcPts val="800"/>
              </a:spcAft>
              <a:buFont typeface="Arial" panose="020B0604020202020204" pitchFamily="34" charset="0"/>
              <a:buChar char="•"/>
            </a:pPr>
            <a:r>
              <a:rPr lang="en-US" sz="1200" dirty="0">
                <a:ea typeface="Calibri"/>
                <a:cs typeface="Times New Roman"/>
              </a:rPr>
              <a:t>Explain the assignment as laid out on the slide.  Students can Google “NJ Registration Form” to get to the state website whose URL is shown on the slide.</a:t>
            </a:r>
          </a:p>
          <a:p>
            <a:pPr marL="171450" indent="-171450">
              <a:lnSpc>
                <a:spcPct val="107000"/>
              </a:lnSpc>
              <a:spcAft>
                <a:spcPts val="800"/>
              </a:spcAft>
              <a:buFont typeface="Arial" panose="020B0604020202020204" pitchFamily="34" charset="0"/>
              <a:buChar char="•"/>
            </a:pPr>
            <a:r>
              <a:rPr lang="en-US" sz="1200" dirty="0">
                <a:ea typeface="Calibri"/>
                <a:cs typeface="Times New Roman"/>
              </a:rPr>
              <a:t>Start the next session with this slide and ask students for their feedback, answering any questions and addressing any problems they had.</a:t>
            </a:r>
          </a:p>
          <a:p>
            <a:pPr>
              <a:lnSpc>
                <a:spcPct val="107000"/>
              </a:lnSpc>
              <a:spcAft>
                <a:spcPts val="800"/>
              </a:spcAft>
            </a:pPr>
            <a:endParaRPr lang="en-US" sz="1050" dirty="0">
              <a:ea typeface="Calibri"/>
              <a:cs typeface="Times New Roman"/>
            </a:endParaRP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47BA6119-E000-5E40-85F6-771FA96E7D47}" type="slidenum">
              <a:rPr lang="en-US" smtClean="0"/>
              <a:t>28</a:t>
            </a:fld>
            <a:endParaRPr lang="en-US"/>
          </a:p>
        </p:txBody>
      </p:sp>
    </p:spTree>
    <p:extLst>
      <p:ext uri="{BB962C8B-B14F-4D97-AF65-F5344CB8AC3E}">
        <p14:creationId xmlns:p14="http://schemas.microsoft.com/office/powerpoint/2010/main" val="211018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a typeface="Calibri"/>
                <a:cs typeface="Times New Roman"/>
              </a:rPr>
              <a:t>“OK!  You are registered to vote!  Congratulations!  Now what? COMMIT! “</a:t>
            </a:r>
          </a:p>
          <a:p>
            <a:r>
              <a:rPr lang="en-US" sz="1200" dirty="0">
                <a:ea typeface="Calibri"/>
                <a:cs typeface="Times New Roman"/>
              </a:rPr>
              <a:t>[BACKGROUND:  Research shows that there is a significant gap between young people’s </a:t>
            </a:r>
            <a:r>
              <a:rPr lang="en-US" sz="1200" i="1" dirty="0">
                <a:ea typeface="Calibri"/>
                <a:cs typeface="Times New Roman"/>
              </a:rPr>
              <a:t>intention to vote </a:t>
            </a:r>
            <a:r>
              <a:rPr lang="en-US" sz="1200" dirty="0">
                <a:ea typeface="Calibri"/>
                <a:cs typeface="Times New Roman"/>
              </a:rPr>
              <a:t>and their </a:t>
            </a:r>
            <a:r>
              <a:rPr lang="en-US" sz="1200" i="1" dirty="0">
                <a:ea typeface="Calibri"/>
                <a:cs typeface="Times New Roman"/>
              </a:rPr>
              <a:t>follow-through</a:t>
            </a:r>
            <a:r>
              <a:rPr lang="en-US" sz="1200" dirty="0">
                <a:ea typeface="Calibri"/>
                <a:cs typeface="Times New Roman"/>
              </a:rPr>
              <a:t> to actually cast a ballot.  The distractions of their everyday lives, the barriers to first-time voters, and lower levels of self-discipline and persistence all combine to make this age group chronically the lowest to turn out at the polls. The COMMIT </a:t>
            </a:r>
            <a:r>
              <a:rPr lang="en-US" sz="1200" dirty="0" smtClean="0">
                <a:ea typeface="Calibri"/>
                <a:cs typeface="Times New Roman"/>
              </a:rPr>
              <a:t>step </a:t>
            </a:r>
            <a:r>
              <a:rPr lang="en-US" sz="1200" dirty="0">
                <a:ea typeface="Calibri"/>
                <a:cs typeface="Times New Roman"/>
              </a:rPr>
              <a:t>helps them anticipate and plan to cast a ballot—a step that appears to improve turnout.]</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29</a:t>
            </a:fld>
            <a:endParaRPr lang="en-US"/>
          </a:p>
        </p:txBody>
      </p:sp>
    </p:spTree>
    <p:extLst>
      <p:ext uri="{BB962C8B-B14F-4D97-AF65-F5344CB8AC3E}">
        <p14:creationId xmlns:p14="http://schemas.microsoft.com/office/powerpoint/2010/main" val="15426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en-US" sz="1200" dirty="0">
                <a:ea typeface="Calibri"/>
                <a:cs typeface="Times New Roman"/>
              </a:rPr>
              <a:t>Tell the students: </a:t>
            </a:r>
            <a:r>
              <a:rPr lang="en-US" sz="1200" i="1" dirty="0">
                <a:ea typeface="Calibri"/>
                <a:cs typeface="Times New Roman"/>
              </a:rPr>
              <a:t>“This lesson is a ‘how-to’ class that prepares you to vote in the upcoming elections safely by using vote-by-mail.  We’re going to talk about why your vote counts, how to register to vote, and how to cast a mail-in </a:t>
            </a:r>
            <a:r>
              <a:rPr lang="en-US" sz="1200" i="1" dirty="0" smtClean="0">
                <a:ea typeface="Calibri"/>
                <a:cs typeface="Times New Roman"/>
              </a:rPr>
              <a:t>ballot.”</a:t>
            </a:r>
            <a:endParaRPr lang="en-US" sz="1200" i="1" dirty="0">
              <a:ea typeface="Calibri"/>
              <a:cs typeface="Times New Roman"/>
            </a:endParaRPr>
          </a:p>
          <a:p>
            <a:pPr marL="171450" indent="-171450">
              <a:lnSpc>
                <a:spcPct val="107000"/>
              </a:lnSpc>
              <a:spcAft>
                <a:spcPts val="800"/>
              </a:spcAft>
              <a:buFont typeface="Arial" panose="020B0604020202020204" pitchFamily="34" charset="0"/>
              <a:buChar char="•"/>
            </a:pPr>
            <a:r>
              <a:rPr lang="en-US" sz="1200" dirty="0">
                <a:ea typeface="Calibri"/>
                <a:cs typeface="Times New Roman"/>
              </a:rPr>
              <a:t>Define the term </a:t>
            </a:r>
            <a:r>
              <a:rPr lang="en-US" sz="1200" b="1" dirty="0">
                <a:ea typeface="Calibri"/>
                <a:cs typeface="Times New Roman"/>
              </a:rPr>
              <a:t>BALLOT</a:t>
            </a:r>
            <a:r>
              <a:rPr lang="en-US" sz="1200" dirty="0">
                <a:ea typeface="Calibri"/>
                <a:cs typeface="Times New Roman"/>
              </a:rPr>
              <a:t>:</a:t>
            </a:r>
            <a:br>
              <a:rPr lang="en-US" sz="1200" dirty="0">
                <a:ea typeface="Calibri"/>
                <a:cs typeface="Times New Roman"/>
              </a:rPr>
            </a:br>
            <a:r>
              <a:rPr lang="en-US" sz="1200" dirty="0" smtClean="0">
                <a:ea typeface="Calibri"/>
                <a:cs typeface="Times New Roman"/>
              </a:rPr>
              <a:t>“</a:t>
            </a:r>
            <a:r>
              <a:rPr lang="en-US" sz="1200" i="1" dirty="0" smtClean="0">
                <a:ea typeface="Calibri"/>
                <a:cs typeface="Times New Roman"/>
              </a:rPr>
              <a:t>A </a:t>
            </a:r>
            <a:r>
              <a:rPr lang="en-US" sz="1200" i="1" dirty="0">
                <a:ea typeface="Calibri"/>
                <a:cs typeface="Times New Roman"/>
              </a:rPr>
              <a:t>ballot is the list of candidates and questions that you use you enter your choices and vote</a:t>
            </a:r>
            <a:r>
              <a:rPr lang="en-US" sz="1200" i="1" dirty="0" smtClean="0">
                <a:ea typeface="Calibri"/>
                <a:cs typeface="Times New Roman"/>
              </a:rPr>
              <a:t>.”  </a:t>
            </a:r>
            <a:endParaRPr lang="en-US" sz="1200" dirty="0">
              <a:ea typeface="Calibri"/>
              <a:cs typeface="Times New Roman"/>
            </a:endParaRPr>
          </a:p>
          <a:p>
            <a:pPr>
              <a:lnSpc>
                <a:spcPct val="107000"/>
              </a:lnSpc>
              <a:spcAft>
                <a:spcPts val="800"/>
              </a:spcAft>
            </a:pPr>
            <a:endParaRPr lang="en-US" sz="1200" i="1"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47BA6119-E000-5E40-85F6-771FA96E7D47}" type="slidenum">
              <a:rPr lang="en-US" smtClean="0"/>
              <a:t>3</a:t>
            </a:fld>
            <a:endParaRPr lang="en-US"/>
          </a:p>
        </p:txBody>
      </p:sp>
    </p:spTree>
    <p:extLst>
      <p:ext uri="{BB962C8B-B14F-4D97-AF65-F5344CB8AC3E}">
        <p14:creationId xmlns:p14="http://schemas.microsoft.com/office/powerpoint/2010/main" val="333066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r>
              <a:rPr lang="en-US" i="1" dirty="0"/>
              <a:t>“Especially for those voting for the first time, or voting for the first time by mail, it can be a little scary. “  </a:t>
            </a:r>
            <a:r>
              <a:rPr lang="en-US" dirty="0"/>
              <a:t>READ THE QUESTIONS ON THE SLIDE.</a:t>
            </a:r>
          </a:p>
          <a:p>
            <a:r>
              <a:rPr lang="en-US" dirty="0"/>
              <a:t>Assure the students: “</a:t>
            </a:r>
            <a:r>
              <a:rPr lang="en-US" i="1" dirty="0"/>
              <a:t>We’re going to take a few minutes to help take the mystery out of voting and casting a ballot by mail.”</a:t>
            </a: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30</a:t>
            </a:fld>
            <a:endParaRPr lang="en-US"/>
          </a:p>
        </p:txBody>
      </p:sp>
    </p:spTree>
    <p:extLst>
      <p:ext uri="{BB962C8B-B14F-4D97-AF65-F5344CB8AC3E}">
        <p14:creationId xmlns:p14="http://schemas.microsoft.com/office/powerpoint/2010/main" val="2016224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31</a:t>
            </a:fld>
            <a:endParaRPr lang="en-US"/>
          </a:p>
        </p:txBody>
      </p:sp>
      <p:sp>
        <p:nvSpPr>
          <p:cNvPr id="3" name="Notes Placeholder 2">
            <a:extLst>
              <a:ext uri="{FF2B5EF4-FFF2-40B4-BE49-F238E27FC236}">
                <a16:creationId xmlns:a16="http://schemas.microsoft.com/office/drawing/2014/main" xmlns="" id="{585CBC31-D2EC-1142-8B73-D5D76A54314A}"/>
              </a:ext>
            </a:extLst>
          </p:cNvPr>
          <p:cNvSpPr>
            <a:spLocks noGrp="1"/>
          </p:cNvSpPr>
          <p:nvPr>
            <p:ph type="body" idx="1"/>
          </p:nvPr>
        </p:nvSpPr>
        <p:spPr/>
        <p:txBody>
          <a:bodyPr/>
          <a:lstStyle/>
          <a:p>
            <a:r>
              <a:rPr lang="en-US" dirty="0"/>
              <a:t>”</a:t>
            </a:r>
            <a:r>
              <a:rPr lang="en-US" i="1" dirty="0"/>
              <a:t>If you have registered and will be at least 18 on</a:t>
            </a:r>
            <a:r>
              <a:rPr lang="en-US" i="1" dirty="0">
                <a:highlight>
                  <a:srgbClr val="FFFF00"/>
                </a:highlight>
              </a:rPr>
              <a:t> </a:t>
            </a:r>
            <a:r>
              <a:rPr lang="en-US" i="1" dirty="0"/>
              <a:t>July 7, you are eligible to vote in the New Jersey Primary.  Because of the COVID crisis, the Governor moved the date of the Primary from June to July 7.  This is good news for those of you who will turn 18 between June 2 and July 7!</a:t>
            </a:r>
          </a:p>
          <a:p>
            <a:r>
              <a:rPr lang="en-US" i="1" dirty="0"/>
              <a:t>The Primary is an election run by the major parties—the Democrats and the Republicans—to choose their candidates to run in the General Election in November. </a:t>
            </a:r>
          </a:p>
          <a:p>
            <a:r>
              <a:rPr lang="en-US" i="1" dirty="0"/>
              <a:t>In New Jersey, you can’t vote in the Primary unless you DECLARE your PARTY AFFILILATION. That means, you have to officially say whether you are a Democrat or Republican.  (You can do this when you register </a:t>
            </a:r>
            <a:r>
              <a:rPr lang="en-US" i="1" dirty="0" smtClean="0"/>
              <a:t>or at </a:t>
            </a:r>
            <a:r>
              <a:rPr lang="en-US" i="1" dirty="0"/>
              <a:t>a later time </a:t>
            </a:r>
            <a:r>
              <a:rPr lang="en-US" i="1" dirty="0" smtClean="0"/>
              <a:t>by using </a:t>
            </a:r>
            <a:r>
              <a:rPr lang="en-US" i="1" dirty="0"/>
              <a:t>the voter registration form and checking the box “Political Party Affiliation.”)</a:t>
            </a:r>
          </a:p>
          <a:p>
            <a:r>
              <a:rPr lang="en-US" i="1" dirty="0"/>
              <a:t>IF YOU DON’T CHOOSE TO VOTE IN THE PRIMARY, you don’t have to say whether you are a Democrat, Republican, or some other party.  You can be UNAFFILIATED. (</a:t>
            </a:r>
            <a:r>
              <a:rPr lang="en-US" i="1" u="sng" dirty="0"/>
              <a:t>UNAFFILIATED</a:t>
            </a:r>
            <a:r>
              <a:rPr lang="en-US" i="1" dirty="0"/>
              <a:t> means you are not identifying with any party.  It is not the same as </a:t>
            </a:r>
            <a:r>
              <a:rPr lang="en-US" i="1" u="sng" dirty="0"/>
              <a:t>INDEPENDENT</a:t>
            </a:r>
            <a:r>
              <a:rPr lang="en-US" i="1" dirty="0"/>
              <a:t>!  Independent can be the name of a party.)</a:t>
            </a:r>
          </a:p>
          <a:p>
            <a:r>
              <a:rPr lang="en-US" i="1" dirty="0"/>
              <a:t>One more thing, once you officially declare your party, you stay registered as a member of that party until you submit a change.  This must be done on paper.  It can’t be done at the polls. </a:t>
            </a:r>
            <a:r>
              <a:rPr lang="en-US" i="1" dirty="0" smtClean="0"/>
              <a:t>Your </a:t>
            </a:r>
            <a:r>
              <a:rPr lang="en-US" i="1" dirty="0"/>
              <a:t>paper request </a:t>
            </a:r>
            <a:r>
              <a:rPr lang="en-US" i="1" dirty="0" smtClean="0"/>
              <a:t>for a change of party must </a:t>
            </a:r>
            <a:r>
              <a:rPr lang="en-US" i="1" dirty="0"/>
              <a:t>be received 55 days before the Primary.</a:t>
            </a:r>
            <a:endParaRPr lang="en-US" dirty="0"/>
          </a:p>
          <a:p>
            <a:endParaRPr lang="en-US" dirty="0"/>
          </a:p>
        </p:txBody>
      </p:sp>
    </p:spTree>
    <p:extLst>
      <p:ext uri="{BB962C8B-B14F-4D97-AF65-F5344CB8AC3E}">
        <p14:creationId xmlns:p14="http://schemas.microsoft.com/office/powerpoint/2010/main" val="3593237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32</a:t>
            </a:fld>
            <a:endParaRPr lang="en-US"/>
          </a:p>
        </p:txBody>
      </p:sp>
      <p:sp>
        <p:nvSpPr>
          <p:cNvPr id="3" name="TextBox 2">
            <a:extLst>
              <a:ext uri="{FF2B5EF4-FFF2-40B4-BE49-F238E27FC236}">
                <a16:creationId xmlns:a16="http://schemas.microsoft.com/office/drawing/2014/main" xmlns="" id="{3ED0DE82-A20D-D046-914E-57BDF11F5E84}"/>
              </a:ext>
            </a:extLst>
          </p:cNvPr>
          <p:cNvSpPr txBox="1"/>
          <p:nvPr/>
        </p:nvSpPr>
        <p:spPr>
          <a:xfrm>
            <a:off x="595354" y="8314442"/>
            <a:ext cx="5832389" cy="600164"/>
          </a:xfrm>
          <a:prstGeom prst="rect">
            <a:avLst/>
          </a:prstGeom>
          <a:solidFill>
            <a:schemeClr val="bg2"/>
          </a:solidFill>
        </p:spPr>
        <p:txBody>
          <a:bodyPr wrap="square" rtlCol="0">
            <a:spAutoFit/>
          </a:bodyPr>
          <a:lstStyle/>
          <a:p>
            <a:r>
              <a:rPr lang="en-US" sz="1100" dirty="0"/>
              <a:t>IF YOU VOTE BY MAIL, DO NOT GO TO THE POLLS TO VOTE IN PERSON.  IF YOU RECEIVE A MAIL-IN BALLOT AND CHOOSE INSTEAD TO VOTE IN PERSON, YOU CAN CAST A PROVISIONAL BALLOT.  ONCE OFFICIALS CONFIRM YOU HAVENT VOTED BY MAIL, YOUR VOTE WILL BE COUNTED.</a:t>
            </a:r>
          </a:p>
        </p:txBody>
      </p:sp>
      <p:sp>
        <p:nvSpPr>
          <p:cNvPr id="6" name="TextBox 5">
            <a:extLst>
              <a:ext uri="{FF2B5EF4-FFF2-40B4-BE49-F238E27FC236}">
                <a16:creationId xmlns:a16="http://schemas.microsoft.com/office/drawing/2014/main" xmlns="" id="{A150155C-5729-4F48-BBD4-AF7CEA77DE0E}"/>
              </a:ext>
            </a:extLst>
          </p:cNvPr>
          <p:cNvSpPr txBox="1"/>
          <p:nvPr/>
        </p:nvSpPr>
        <p:spPr>
          <a:xfrm>
            <a:off x="595354" y="8037443"/>
            <a:ext cx="1972963" cy="276999"/>
          </a:xfrm>
          <a:prstGeom prst="rect">
            <a:avLst/>
          </a:prstGeom>
          <a:noFill/>
        </p:spPr>
        <p:txBody>
          <a:bodyPr wrap="square" rtlCol="0">
            <a:spAutoFit/>
          </a:bodyPr>
          <a:lstStyle/>
          <a:p>
            <a:r>
              <a:rPr lang="en-US" sz="1200" b="1" dirty="0"/>
              <a:t>Note</a:t>
            </a:r>
            <a:r>
              <a:rPr lang="en-US" sz="1200" dirty="0"/>
              <a:t> (if asked)</a:t>
            </a:r>
            <a:endParaRPr lang="en-US" sz="1200" b="1" dirty="0"/>
          </a:p>
        </p:txBody>
      </p:sp>
      <p:sp>
        <p:nvSpPr>
          <p:cNvPr id="7" name="Notes Placeholder 6">
            <a:extLst>
              <a:ext uri="{FF2B5EF4-FFF2-40B4-BE49-F238E27FC236}">
                <a16:creationId xmlns:a16="http://schemas.microsoft.com/office/drawing/2014/main" xmlns="" id="{78928DB2-48A3-7949-8B93-0F250EFD765C}"/>
              </a:ext>
            </a:extLst>
          </p:cNvPr>
          <p:cNvSpPr>
            <a:spLocks noGrp="1"/>
          </p:cNvSpPr>
          <p:nvPr>
            <p:ph type="body" idx="1"/>
          </p:nvPr>
        </p:nvSpPr>
        <p:spPr>
          <a:xfrm>
            <a:off x="768349" y="4376292"/>
            <a:ext cx="5486400" cy="3600450"/>
          </a:xfrm>
        </p:spPr>
        <p:txBody>
          <a:bodyPr/>
          <a:lstStyle/>
          <a:p>
            <a:r>
              <a:rPr lang="en-US" sz="1100" dirty="0"/>
              <a:t>For the upcoming July 7 Primary, the rules for both In-Person and By-Mail voting are changed to keep voters and poll workers safe.</a:t>
            </a:r>
          </a:p>
          <a:p>
            <a:r>
              <a:rPr lang="en-US" sz="1100" dirty="0"/>
              <a:t>It will still be possible to vote in person, but there will be fewer polling places </a:t>
            </a:r>
            <a:r>
              <a:rPr lang="en-US" sz="1100" dirty="0" smtClean="0"/>
              <a:t>(where </a:t>
            </a:r>
            <a:r>
              <a:rPr lang="en-US" sz="1100" dirty="0"/>
              <a:t>you go to </a:t>
            </a:r>
            <a:r>
              <a:rPr lang="en-US" sz="1100" dirty="0" smtClean="0"/>
              <a:t>vote.)  </a:t>
            </a:r>
            <a:r>
              <a:rPr lang="en-US" sz="1100" dirty="0"/>
              <a:t>Everyone </a:t>
            </a:r>
            <a:r>
              <a:rPr lang="en-US" sz="1100" dirty="0" smtClean="0"/>
              <a:t>at the polling place will </a:t>
            </a:r>
            <a:r>
              <a:rPr lang="en-US" sz="1100" dirty="0"/>
              <a:t>vote on a paper ballot—called a provisional ballot.  Only people with special needs, for whom voting on a paper ballot is a </a:t>
            </a:r>
            <a:r>
              <a:rPr lang="en-US" sz="1100" dirty="0" smtClean="0"/>
              <a:t>hardship —</a:t>
            </a:r>
            <a:r>
              <a:rPr lang="en-US" sz="1100" dirty="0"/>
              <a:t>like the blind, will vote by machine at the polls.  All the Covid-19 rules—like 6-ft. social distancing, wearing masks, sanitizing the polling place, etc.—will be in force.</a:t>
            </a:r>
          </a:p>
          <a:p>
            <a:r>
              <a:rPr lang="en-US" sz="1100" dirty="0"/>
              <a:t>The League of Women Voters and the election officials STRONGLY RECOMMEND voting by mail in the July Primary.  To make that recommendation work, the process has been modified,  and we’ll go into those changes in more detail in a few minutes.  For now, to summarize (</a:t>
            </a:r>
            <a:r>
              <a:rPr lang="en-US" sz="1100" dirty="0" smtClean="0"/>
              <a:t>remember </a:t>
            </a:r>
            <a:r>
              <a:rPr lang="en-US" sz="1100" dirty="0"/>
              <a:t>that only voters who have declared as a Democrat or Republican can vote in the Primary</a:t>
            </a:r>
            <a:r>
              <a:rPr lang="en-US" sz="1100" dirty="0" smtClean="0"/>
              <a:t>):</a:t>
            </a:r>
            <a:endParaRPr lang="en-US" sz="1100" dirty="0"/>
          </a:p>
          <a:p>
            <a:pPr lvl="1"/>
            <a:r>
              <a:rPr lang="en-US" sz="1100" dirty="0"/>
              <a:t>Democrats will automatically receive a vote-by-mail Democratic </a:t>
            </a:r>
            <a:r>
              <a:rPr lang="en-US" sz="1100" u="sng" dirty="0"/>
              <a:t>ballot</a:t>
            </a:r>
            <a:r>
              <a:rPr lang="en-US" sz="1100" dirty="0"/>
              <a:t> </a:t>
            </a:r>
          </a:p>
          <a:p>
            <a:pPr lvl="1"/>
            <a:r>
              <a:rPr lang="en-US" sz="1100" dirty="0"/>
              <a:t>Republicans will automatically receive a vote-by-mail Republican </a:t>
            </a:r>
            <a:r>
              <a:rPr lang="en-US" sz="1100" u="sng" dirty="0"/>
              <a:t>ballot </a:t>
            </a:r>
          </a:p>
          <a:p>
            <a:pPr lvl="1"/>
            <a:r>
              <a:rPr lang="en-US" sz="1100" dirty="0"/>
              <a:t>Unaffiliated voters (those who have not declared for any party) will automatically receive a postage-paid, self-addressed  </a:t>
            </a:r>
            <a:r>
              <a:rPr lang="en-US" sz="1100" u="sng" dirty="0"/>
              <a:t>application </a:t>
            </a:r>
            <a:r>
              <a:rPr lang="en-US" sz="1100" dirty="0"/>
              <a:t>for a vote-by-mail ballot to fill out and mail.</a:t>
            </a:r>
          </a:p>
          <a:p>
            <a:endParaRPr lang="en-US" dirty="0"/>
          </a:p>
        </p:txBody>
      </p:sp>
    </p:spTree>
    <p:extLst>
      <p:ext uri="{BB962C8B-B14F-4D97-AF65-F5344CB8AC3E}">
        <p14:creationId xmlns:p14="http://schemas.microsoft.com/office/powerpoint/2010/main" val="4180230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2584"/>
            <a:ext cx="5486400" cy="3600450"/>
          </a:xfrm>
        </p:spPr>
        <p:txBody>
          <a:bodyPr/>
          <a:lstStyle/>
          <a:p>
            <a:pPr marL="171450" indent="-171450">
              <a:buFont typeface="Arial" panose="020B0604020202020204" pitchFamily="34" charset="0"/>
              <a:buChar char="•"/>
            </a:pPr>
            <a:r>
              <a:rPr lang="en-US" dirty="0"/>
              <a:t>Explain that “</a:t>
            </a:r>
            <a:r>
              <a:rPr lang="en-US" i="1" dirty="0"/>
              <a:t>the basic purpose of the application is to give the County the address where you want your mail-in-ballot to go.  Right now, it is probably your home address, but if you are going away to college next year, you would give them your college address for the November election. </a:t>
            </a:r>
          </a:p>
          <a:p>
            <a:pPr marL="171450" indent="-171450">
              <a:buFont typeface="Arial" panose="020B0604020202020204" pitchFamily="34" charset="0"/>
              <a:buChar char="•"/>
            </a:pPr>
            <a:r>
              <a:rPr lang="en-US" i="1" dirty="0"/>
              <a:t>The County will check that you are a registered voter and send you your mail-in ballot. “</a:t>
            </a:r>
          </a:p>
          <a:p>
            <a:pPr marL="171450" indent="-171450">
              <a:buFont typeface="Arial" panose="020B0604020202020204" pitchFamily="34" charset="0"/>
              <a:buChar char="•"/>
            </a:pPr>
            <a:r>
              <a:rPr lang="en-US" dirty="0"/>
              <a:t>Guide students through the form, using the  information in the yellow bubbles on the slide.</a:t>
            </a:r>
          </a:p>
          <a:p>
            <a:r>
              <a:rPr lang="en-US" dirty="0">
                <a:solidFill>
                  <a:srgbClr val="FF0000"/>
                </a:solidFill>
              </a:rPr>
              <a:t>ALL UNAFFILIATED REGISTERED VOTERS WILL BE </a:t>
            </a:r>
            <a:r>
              <a:rPr lang="en-US" dirty="0" smtClean="0">
                <a:solidFill>
                  <a:srgbClr val="FF0000"/>
                </a:solidFill>
              </a:rPr>
              <a:t>MAILED </a:t>
            </a:r>
            <a:r>
              <a:rPr lang="en-US" dirty="0">
                <a:solidFill>
                  <a:srgbClr val="FF0000"/>
                </a:solidFill>
              </a:rPr>
              <a:t>APPLICATIONS FOR VOTE-BY-MAIL BALLOTS FOR THE 2020 PRIMARY.  </a:t>
            </a:r>
            <a:r>
              <a:rPr lang="en-US" dirty="0" smtClean="0">
                <a:solidFill>
                  <a:srgbClr val="FF0000"/>
                </a:solidFill>
              </a:rPr>
              <a:t>THE APPLICATION </a:t>
            </a:r>
            <a:r>
              <a:rPr lang="en-US" dirty="0">
                <a:solidFill>
                  <a:srgbClr val="FF0000"/>
                </a:solidFill>
              </a:rPr>
              <a:t>WILL INCLUDE A PLACE TO DECLARE YOUR PARTY </a:t>
            </a:r>
            <a:r>
              <a:rPr lang="en-US" dirty="0" smtClean="0">
                <a:solidFill>
                  <a:srgbClr val="FF0000"/>
                </a:solidFill>
              </a:rPr>
              <a:t>AFFILIATION (IF </a:t>
            </a:r>
            <a:r>
              <a:rPr lang="en-US" dirty="0">
                <a:solidFill>
                  <a:srgbClr val="FF0000"/>
                </a:solidFill>
              </a:rPr>
              <a:t>YOU CHOOSE TO VOTE IN THE PRIMARY</a:t>
            </a:r>
            <a:r>
              <a:rPr lang="en-US" dirty="0" smtClean="0">
                <a:solidFill>
                  <a:srgbClr val="FF0000"/>
                </a:solidFill>
              </a:rPr>
              <a:t>.)</a:t>
            </a:r>
            <a:endParaRPr lang="en-US" dirty="0">
              <a:solidFill>
                <a:srgbClr val="FF0000"/>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33</a:t>
            </a:fld>
            <a:endParaRPr lang="en-US"/>
          </a:p>
        </p:txBody>
      </p:sp>
    </p:spTree>
    <p:extLst>
      <p:ext uri="{BB962C8B-B14F-4D97-AF65-F5344CB8AC3E}">
        <p14:creationId xmlns:p14="http://schemas.microsoft.com/office/powerpoint/2010/main" val="495913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application for a vote-by-mail ballot is self </a:t>
            </a:r>
            <a:r>
              <a:rPr lang="en-US" dirty="0" smtClean="0"/>
              <a:t>addressed, </a:t>
            </a:r>
            <a:r>
              <a:rPr lang="en-US" dirty="0"/>
              <a:t>and for the 2020 Primary, it is also postage paid.  </a:t>
            </a:r>
          </a:p>
          <a:p>
            <a:pPr marL="171450" indent="-171450">
              <a:buFont typeface="Arial" panose="020B0604020202020204" pitchFamily="34" charset="0"/>
              <a:buChar char="•"/>
            </a:pPr>
            <a:r>
              <a:rPr lang="en-US" dirty="0"/>
              <a:t>All you need to do is drop the application in the mail before the deadline (at least seven days before the </a:t>
            </a:r>
            <a:r>
              <a:rPr lang="en-US" dirty="0" smtClean="0"/>
              <a:t>election.)  </a:t>
            </a:r>
            <a:r>
              <a:rPr lang="en-US" dirty="0">
                <a:solidFill>
                  <a:srgbClr val="FF0000"/>
                </a:solidFill>
              </a:rPr>
              <a:t>Because of the </a:t>
            </a:r>
            <a:r>
              <a:rPr lang="en-US" dirty="0" smtClean="0">
                <a:solidFill>
                  <a:srgbClr val="FF0000"/>
                </a:solidFill>
              </a:rPr>
              <a:t>unusually </a:t>
            </a:r>
            <a:r>
              <a:rPr lang="en-US" dirty="0">
                <a:solidFill>
                  <a:srgbClr val="FF0000"/>
                </a:solidFill>
              </a:rPr>
              <a:t>large number of vote-by-mail applications expected for the 2020 Primary, mail your application as early as possible.</a:t>
            </a: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34</a:t>
            </a:fld>
            <a:endParaRPr lang="en-US"/>
          </a:p>
        </p:txBody>
      </p:sp>
    </p:spTree>
    <p:extLst>
      <p:ext uri="{BB962C8B-B14F-4D97-AF65-F5344CB8AC3E}">
        <p14:creationId xmlns:p14="http://schemas.microsoft.com/office/powerpoint/2010/main" val="411453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VOTE411.org is the League of Women Voters nonpartisan voters guide that provides customized information on voting.  Users enter their address and can see what will be on </a:t>
            </a:r>
            <a:r>
              <a:rPr lang="en-US" dirty="0" smtClean="0"/>
              <a:t>their </a:t>
            </a:r>
            <a:r>
              <a:rPr lang="en-US" dirty="0"/>
              <a:t>ballot when they vote.  They can see biographical information and answers to League-posed questions from </a:t>
            </a:r>
            <a:r>
              <a:rPr lang="en-US" dirty="0" smtClean="0"/>
              <a:t>the candidates </a:t>
            </a:r>
            <a:r>
              <a:rPr lang="en-US" dirty="0"/>
              <a:t>who respond to the League’s invitation to participate.  </a:t>
            </a:r>
          </a:p>
          <a:p>
            <a:pPr>
              <a:lnSpc>
                <a:spcPct val="110000"/>
              </a:lnSpc>
              <a:spcBef>
                <a:spcPts val="600"/>
              </a:spcBef>
            </a:pPr>
            <a:r>
              <a:rPr lang="en-US" dirty="0"/>
              <a:t>VOTE411 provides candidate information down to the local level, information on ballot issues, updates on COVID-19-related changes to elections, and links that allow users to check their registration status and much more.</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35</a:t>
            </a:fld>
            <a:endParaRPr lang="en-US"/>
          </a:p>
        </p:txBody>
      </p:sp>
    </p:spTree>
    <p:extLst>
      <p:ext uri="{BB962C8B-B14F-4D97-AF65-F5344CB8AC3E}">
        <p14:creationId xmlns:p14="http://schemas.microsoft.com/office/powerpoint/2010/main" val="190422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dirty="0">
                <a:solidFill>
                  <a:srgbClr val="C00000"/>
                </a:solidFill>
                <a:ea typeface="Calibri"/>
                <a:cs typeface="Times New Roman"/>
              </a:rPr>
              <a:t>USE THIS SLIDE IF YOU ARE SPLITTING THE LESSON INTO MULTIPLE SESSIONS.  IF YOU ARE NOT SPLITTING, HIDE THIS SLIDE [BY CHOOSING “HIDE SLIDE” ON THE “SLIDE SHOW” </a:t>
            </a:r>
            <a:r>
              <a:rPr lang="en-US" sz="1200" dirty="0" smtClean="0">
                <a:solidFill>
                  <a:srgbClr val="C00000"/>
                </a:solidFill>
                <a:ea typeface="Calibri"/>
                <a:cs typeface="Times New Roman"/>
              </a:rPr>
              <a:t>MENU.]</a:t>
            </a:r>
            <a:endParaRPr lang="en-US" sz="1200" dirty="0">
              <a:solidFill>
                <a:srgbClr val="C00000"/>
              </a:solidFill>
              <a:ea typeface="Calibri"/>
              <a:cs typeface="Times New Roman"/>
            </a:endParaRPr>
          </a:p>
          <a:p>
            <a:pPr marL="171450" indent="-171450">
              <a:buFont typeface="Arial" panose="020B0604020202020204" pitchFamily="34" charset="0"/>
              <a:buChar char="•"/>
            </a:pPr>
            <a:r>
              <a:rPr lang="en-US" sz="1200" dirty="0">
                <a:ea typeface="Calibri"/>
                <a:cs typeface="Times New Roman"/>
              </a:rPr>
              <a:t>Explain the assignment as laid out on the </a:t>
            </a:r>
            <a:r>
              <a:rPr lang="en-US" sz="1200" dirty="0" smtClean="0">
                <a:ea typeface="Calibri"/>
                <a:cs typeface="Times New Roman"/>
              </a:rPr>
              <a:t>slide.</a:t>
            </a:r>
            <a:endParaRPr lang="en-US" sz="1200" dirty="0">
              <a:ea typeface="Calibri"/>
              <a:cs typeface="Times New Roman"/>
            </a:endParaRPr>
          </a:p>
          <a:p>
            <a:pPr marL="171450" indent="-171450">
              <a:buFont typeface="Arial" panose="020B0604020202020204" pitchFamily="34" charset="0"/>
              <a:buChar char="•"/>
            </a:pPr>
            <a:r>
              <a:rPr lang="en-US" sz="1200" dirty="0">
                <a:ea typeface="Calibri"/>
                <a:cs typeface="Times New Roman"/>
              </a:rPr>
              <a:t>Start the next session with this slide and ask students for their feedback, answering any questions/problems they </a:t>
            </a:r>
            <a:r>
              <a:rPr lang="en-US" sz="1200" dirty="0" smtClean="0">
                <a:ea typeface="Calibri"/>
                <a:cs typeface="Times New Roman"/>
              </a:rPr>
              <a:t>have.</a:t>
            </a:r>
            <a:endParaRPr lang="en-US" sz="1200" dirty="0">
              <a:ea typeface="Calibri"/>
              <a:cs typeface="Times New Roman"/>
            </a:endParaRPr>
          </a:p>
          <a:p>
            <a:endParaRPr lang="en-US" sz="1050" dirty="0">
              <a:ea typeface="Calibri"/>
              <a:cs typeface="Times New Roman"/>
            </a:endParaRP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47BA6119-E000-5E40-85F6-771FA96E7D47}" type="slidenum">
              <a:rPr lang="en-US" smtClean="0"/>
              <a:t>36</a:t>
            </a:fld>
            <a:endParaRPr lang="en-US"/>
          </a:p>
        </p:txBody>
      </p:sp>
    </p:spTree>
    <p:extLst>
      <p:ext uri="{BB962C8B-B14F-4D97-AF65-F5344CB8AC3E}">
        <p14:creationId xmlns:p14="http://schemas.microsoft.com/office/powerpoint/2010/main" val="3376953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Times New Roman"/>
              </a:rPr>
              <a:t>”So far, you learned how to register to vote, how to apply for a mail-in ballot and find out about the candidates.  You’re ready for the final step: VOTE.</a:t>
            </a:r>
          </a:p>
          <a:p>
            <a:r>
              <a:rPr lang="en-US" i="1" dirty="0">
                <a:ea typeface="Calibri"/>
                <a:cs typeface="Times New Roman"/>
              </a:rPr>
              <a:t>In this section, you will learn how to fill out and cast the mail-in ballot you will receive after you submit your application as we’ve just </a:t>
            </a:r>
            <a:r>
              <a:rPr lang="en-US" i="1" dirty="0" smtClean="0">
                <a:ea typeface="Calibri"/>
                <a:cs typeface="Times New Roman"/>
              </a:rPr>
              <a:t>learned how to do.”</a:t>
            </a:r>
            <a:endParaRPr lang="en-US" i="1" dirty="0">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37</a:t>
            </a:fld>
            <a:endParaRPr lang="en-US"/>
          </a:p>
        </p:txBody>
      </p:sp>
    </p:spTree>
    <p:extLst>
      <p:ext uri="{BB962C8B-B14F-4D97-AF65-F5344CB8AC3E}">
        <p14:creationId xmlns:p14="http://schemas.microsoft.com/office/powerpoint/2010/main" val="4224117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4392" y="4572000"/>
            <a:ext cx="5191553" cy="3600450"/>
          </a:xfrm>
        </p:spPr>
        <p:txBody>
          <a:bodyPr/>
          <a:lstStyle/>
          <a:p>
            <a:pPr marL="0" indent="0">
              <a:buNone/>
            </a:pPr>
            <a:r>
              <a:rPr lang="en-US" dirty="0"/>
              <a:t>Here you show students how to complete a Mail-in Ballot.  There are two options for how to do this:</a:t>
            </a:r>
          </a:p>
          <a:p>
            <a:pPr marL="585216" lvl="1" indent="-228600">
              <a:buFont typeface="+mj-lt"/>
              <a:buAutoNum type="arabicPeriod"/>
            </a:pPr>
            <a:r>
              <a:rPr lang="en-US" dirty="0"/>
              <a:t>Stay on this slide and talk students through the basic steps. </a:t>
            </a:r>
          </a:p>
          <a:p>
            <a:pPr marL="585216" lvl="1" indent="-228600">
              <a:buFont typeface="+mj-lt"/>
              <a:buAutoNum type="arabicPeriod"/>
            </a:pPr>
            <a:r>
              <a:rPr lang="en-US" dirty="0"/>
              <a:t>Click on the “VIDEO” hyperlink and play the Monmouth County Clerk video (~2 minutes)  on Voting By Mail in Monmouth County. </a:t>
            </a:r>
            <a:r>
              <a:rPr lang="en-US" i="1" dirty="0"/>
              <a:t>You must be in the “Slideshow” mode for the hyperlink to work.</a:t>
            </a:r>
            <a:endParaRPr lang="en-US" dirty="0"/>
          </a:p>
          <a:p>
            <a:pPr marL="0" indent="0">
              <a:buNone/>
            </a:pPr>
            <a:r>
              <a:rPr lang="en-US" b="1" i="1" dirty="0">
                <a:solidFill>
                  <a:srgbClr val="FF0000"/>
                </a:solidFill>
              </a:rPr>
              <a:t>NOTE: </a:t>
            </a:r>
            <a:r>
              <a:rPr lang="en-US" i="1" dirty="0"/>
              <a:t>How you return to the Slideshow from the hyperlink varies, depending on your hardware and software platforms.  How it works for you may influence your choice of option (do-it-yourself or video).</a:t>
            </a:r>
          </a:p>
        </p:txBody>
      </p:sp>
      <p:sp>
        <p:nvSpPr>
          <p:cNvPr id="4" name="Slide Number Placeholder 3"/>
          <p:cNvSpPr>
            <a:spLocks noGrp="1"/>
          </p:cNvSpPr>
          <p:nvPr>
            <p:ph type="sldNum" sz="quarter" idx="5"/>
          </p:nvPr>
        </p:nvSpPr>
        <p:spPr/>
        <p:txBody>
          <a:bodyPr/>
          <a:lstStyle/>
          <a:p>
            <a:fld id="{47BA6119-E000-5E40-85F6-771FA96E7D47}" type="slidenum">
              <a:rPr lang="en-US" smtClean="0"/>
              <a:t>38</a:t>
            </a:fld>
            <a:endParaRPr lang="en-US"/>
          </a:p>
        </p:txBody>
      </p:sp>
      <p:sp>
        <p:nvSpPr>
          <p:cNvPr id="5" name="TextBox 4">
            <a:extLst>
              <a:ext uri="{FF2B5EF4-FFF2-40B4-BE49-F238E27FC236}">
                <a16:creationId xmlns:a16="http://schemas.microsoft.com/office/drawing/2014/main" xmlns="" id="{0B9372E1-6C65-4143-BCF7-A4B622A722F3}"/>
              </a:ext>
            </a:extLst>
          </p:cNvPr>
          <p:cNvSpPr txBox="1"/>
          <p:nvPr/>
        </p:nvSpPr>
        <p:spPr>
          <a:xfrm>
            <a:off x="814392" y="7073047"/>
            <a:ext cx="5088423" cy="1200329"/>
          </a:xfrm>
          <a:prstGeom prst="rect">
            <a:avLst/>
          </a:prstGeom>
          <a:noFill/>
          <a:ln>
            <a:solidFill>
              <a:schemeClr val="bg1">
                <a:lumMod val="65000"/>
              </a:schemeClr>
            </a:solidFill>
          </a:ln>
        </p:spPr>
        <p:txBody>
          <a:bodyPr wrap="square" rtlCol="0">
            <a:spAutoFit/>
          </a:bodyPr>
          <a:lstStyle/>
          <a:p>
            <a:r>
              <a:rPr lang="en-US" sz="1200" dirty="0"/>
              <a:t>You are allowed to help someone with the mechanics of filling out their ballot.  You are NOT allowed, however, to cast a vote for someone else.  If you have helped someone (for example: by reading the ballot aloud, by explaining the boxes to check, by pointing out where to sign, etc.) </a:t>
            </a:r>
            <a:r>
              <a:rPr lang="en-US" sz="1200" b="1" dirty="0"/>
              <a:t>you must sign the area indicated on the inner envelope.</a:t>
            </a:r>
            <a:r>
              <a:rPr lang="en-US" sz="1200" dirty="0"/>
              <a:t> </a:t>
            </a:r>
          </a:p>
          <a:p>
            <a:endParaRPr lang="en-US" sz="1200" dirty="0"/>
          </a:p>
        </p:txBody>
      </p:sp>
    </p:spTree>
    <p:extLst>
      <p:ext uri="{BB962C8B-B14F-4D97-AF65-F5344CB8AC3E}">
        <p14:creationId xmlns:p14="http://schemas.microsoft.com/office/powerpoint/2010/main" val="1329304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2020 Primary, secure DROP-OFF sites will be set up around the </a:t>
            </a:r>
            <a:r>
              <a:rPr lang="en-US" dirty="0"/>
              <a:t>C</a:t>
            </a:r>
            <a:r>
              <a:rPr lang="en-US" dirty="0" smtClean="0"/>
              <a:t>ounty </a:t>
            </a:r>
            <a:r>
              <a:rPr lang="en-US" dirty="0"/>
              <a:t>where you can take your mail-in ballot.  If you have texted the League of Women Voters at 732-927-1131 for any reason, the League will alert you by text to any changes to the process.</a:t>
            </a:r>
          </a:p>
          <a:p>
            <a:r>
              <a:rPr lang="en-US" dirty="0"/>
              <a:t>You can also can mail your ballot directly to the County.  The state has arranged for the postage to be paid on mail-in ballots for the 2020 Primary and General Election.  You do not  have to put any stamps on the envelope</a:t>
            </a:r>
            <a:r>
              <a:rPr lang="en-US" dirty="0" smtClean="0"/>
              <a:t>.  </a:t>
            </a:r>
            <a:endParaRPr lang="en-US" dirty="0"/>
          </a:p>
          <a:p>
            <a:r>
              <a:rPr lang="en-US" dirty="0"/>
              <a:t>Normally, the County will accept ballots up to 48 hours after Election Day IF THE BALLOTS WERE </a:t>
            </a:r>
            <a:r>
              <a:rPr lang="en-US" dirty="0" smtClean="0"/>
              <a:t>POSTMARKED </a:t>
            </a:r>
            <a:r>
              <a:rPr lang="en-US" dirty="0" smtClean="0"/>
              <a:t>BY </a:t>
            </a:r>
            <a:r>
              <a:rPr lang="en-US" dirty="0"/>
              <a:t>ELECTION DAY.  For the 2020 NJ Primary, that deadline has been extended to seven days after the polls close to accommodate the volume of </a:t>
            </a:r>
            <a:r>
              <a:rPr lang="en-US" dirty="0"/>
              <a:t>m</a:t>
            </a:r>
            <a:r>
              <a:rPr lang="en-US" dirty="0" smtClean="0"/>
              <a:t>ail-in </a:t>
            </a:r>
            <a:r>
              <a:rPr lang="en-US" dirty="0"/>
              <a:t>ballots expected based on the changes to this year’s process. </a:t>
            </a:r>
            <a:r>
              <a:rPr lang="en-US" b="1" dirty="0">
                <a:solidFill>
                  <a:srgbClr val="FF0000"/>
                </a:solidFill>
              </a:rPr>
              <a:t>To avoid any problem, mail your ballot well in advance.</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39</a:t>
            </a:fld>
            <a:endParaRPr lang="en-US"/>
          </a:p>
        </p:txBody>
      </p:sp>
    </p:spTree>
    <p:extLst>
      <p:ext uri="{BB962C8B-B14F-4D97-AF65-F5344CB8AC3E}">
        <p14:creationId xmlns:p14="http://schemas.microsoft.com/office/powerpoint/2010/main" val="312398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600"/>
              </a:spcBef>
              <a:buFont typeface="Arial" panose="020B0604020202020204" pitchFamily="34" charset="0"/>
              <a:buChar char="•"/>
            </a:pPr>
            <a:r>
              <a:rPr lang="en-US" sz="1200" dirty="0"/>
              <a:t>Ask the question on the slide. Prompt with suggestions like the environment, gun safety, public health, </a:t>
            </a:r>
            <a:r>
              <a:rPr lang="en-US" sz="1200" dirty="0" smtClean="0"/>
              <a:t>etc., if </a:t>
            </a:r>
            <a:r>
              <a:rPr lang="en-US" sz="1200" dirty="0"/>
              <a:t>you think the students need help. </a:t>
            </a:r>
          </a:p>
          <a:p>
            <a:pPr marL="171450" indent="-171450">
              <a:lnSpc>
                <a:spcPct val="110000"/>
              </a:lnSpc>
              <a:spcBef>
                <a:spcPts val="600"/>
              </a:spcBef>
              <a:buFont typeface="Arial" panose="020B0604020202020204" pitchFamily="34" charset="0"/>
              <a:buChar char="•"/>
            </a:pPr>
            <a:r>
              <a:rPr lang="en-US" sz="1200" dirty="0"/>
              <a:t>Give the students a minute to write down their responses. </a:t>
            </a:r>
            <a:br>
              <a:rPr lang="en-US" sz="1200" dirty="0"/>
            </a:br>
            <a:r>
              <a:rPr lang="en-US" sz="1200" dirty="0"/>
              <a:t> </a:t>
            </a:r>
          </a:p>
          <a:p>
            <a:pPr>
              <a:lnSpc>
                <a:spcPct val="110000"/>
              </a:lnSpc>
              <a:spcBef>
                <a:spcPts val="600"/>
              </a:spcBef>
            </a:pPr>
            <a:r>
              <a:rPr lang="en-US" sz="1200" b="1" dirty="0"/>
              <a:t>When the time is up . . .</a:t>
            </a:r>
          </a:p>
          <a:p>
            <a:pPr marL="171450" indent="-171450">
              <a:lnSpc>
                <a:spcPct val="110000"/>
              </a:lnSpc>
              <a:spcBef>
                <a:spcPts val="600"/>
              </a:spcBef>
              <a:buFont typeface="Arial" panose="020B0604020202020204" pitchFamily="34" charset="0"/>
              <a:buChar char="•"/>
            </a:pPr>
            <a:r>
              <a:rPr lang="en-US" sz="1200" b="1" dirty="0"/>
              <a:t>Either Press ESC </a:t>
            </a:r>
            <a:r>
              <a:rPr lang="en-US" sz="1200" dirty="0"/>
              <a:t>to enter the editing mode OR </a:t>
            </a:r>
            <a:r>
              <a:rPr lang="en-US" sz="1200" b="1" dirty="0"/>
              <a:t>switch to the White Board </a:t>
            </a:r>
            <a:r>
              <a:rPr lang="en-US" sz="1200" dirty="0"/>
              <a:t>feature of Zoom (or your virtual meeting </a:t>
            </a:r>
            <a:r>
              <a:rPr lang="en-US" sz="1200" dirty="0" smtClean="0"/>
              <a:t>platform.)</a:t>
            </a:r>
            <a:endParaRPr lang="en-US" sz="1200" dirty="0"/>
          </a:p>
          <a:p>
            <a:pPr marL="171450" indent="-171450">
              <a:lnSpc>
                <a:spcPct val="110000"/>
              </a:lnSpc>
              <a:spcBef>
                <a:spcPts val="600"/>
              </a:spcBef>
              <a:buFont typeface="Arial" panose="020B0604020202020204" pitchFamily="34" charset="0"/>
              <a:buChar char="•"/>
            </a:pPr>
            <a:r>
              <a:rPr lang="en-US" sz="1200" dirty="0"/>
              <a:t>Type in the student responses as they offer </a:t>
            </a:r>
            <a:r>
              <a:rPr lang="en-US" sz="1200" dirty="0" smtClean="0"/>
              <a:t>them.</a:t>
            </a:r>
            <a:endParaRPr lang="en-US" sz="1200" dirty="0"/>
          </a:p>
          <a:p>
            <a:pPr marL="171450" indent="-171450">
              <a:lnSpc>
                <a:spcPct val="110000"/>
              </a:lnSpc>
              <a:spcBef>
                <a:spcPts val="600"/>
              </a:spcBef>
              <a:buFont typeface="Arial" panose="020B0604020202020204" pitchFamily="34" charset="0"/>
              <a:buChar char="•"/>
            </a:pPr>
            <a:r>
              <a:rPr lang="en-US" sz="1200" dirty="0"/>
              <a:t>Summarize:  </a:t>
            </a:r>
            <a:r>
              <a:rPr lang="en-US" sz="1200" dirty="0" smtClean="0"/>
              <a:t>“</a:t>
            </a:r>
            <a:r>
              <a:rPr lang="en-US" sz="1200" i="1" dirty="0" smtClean="0"/>
              <a:t>These </a:t>
            </a:r>
            <a:r>
              <a:rPr lang="en-US" sz="1200" i="1" dirty="0"/>
              <a:t>are issues that are handled by the people we elect to office</a:t>
            </a:r>
            <a:r>
              <a:rPr lang="en-US" sz="1200" i="1" dirty="0" smtClean="0"/>
              <a:t>.”</a:t>
            </a:r>
            <a:endParaRPr lang="en-US" sz="1200" i="1" dirty="0"/>
          </a:p>
          <a:p>
            <a:pPr marL="171450" indent="-171450">
              <a:lnSpc>
                <a:spcPct val="110000"/>
              </a:lnSpc>
              <a:spcBef>
                <a:spcPts val="600"/>
              </a:spcBef>
              <a:buFont typeface="Arial" panose="020B0604020202020204" pitchFamily="34" charset="0"/>
              <a:buChar char="•"/>
            </a:pPr>
            <a:r>
              <a:rPr lang="en-US" sz="1200" dirty="0"/>
              <a:t>Return to the presentation mode by clicking on the small image of the projector screen at the bottom of the screen .</a:t>
            </a:r>
          </a:p>
          <a:p>
            <a:pPr marL="171450" indent="-171450">
              <a:lnSpc>
                <a:spcPct val="110000"/>
              </a:lnSpc>
              <a:spcBef>
                <a:spcPts val="6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4</a:t>
            </a:fld>
            <a:endParaRPr lang="en-US"/>
          </a:p>
        </p:txBody>
      </p:sp>
      <p:pic>
        <p:nvPicPr>
          <p:cNvPr id="6" name="Graphic 5" descr="Presentation with bar chart">
            <a:extLst>
              <a:ext uri="{FF2B5EF4-FFF2-40B4-BE49-F238E27FC236}">
                <a16:creationId xmlns:a16="http://schemas.microsoft.com/office/drawing/2014/main" xmlns="" id="{6BB3CD70-98C2-9D4A-8A2D-2C60D7E2ADB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74817" y="6862046"/>
            <a:ext cx="322446" cy="322446"/>
          </a:xfrm>
          <a:prstGeom prst="rect">
            <a:avLst/>
          </a:prstGeom>
        </p:spPr>
      </p:pic>
    </p:spTree>
    <p:extLst>
      <p:ext uri="{BB962C8B-B14F-4D97-AF65-F5344CB8AC3E}">
        <p14:creationId xmlns:p14="http://schemas.microsoft.com/office/powerpoint/2010/main" val="1843802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is a </a:t>
            </a:r>
            <a:r>
              <a:rPr lang="en-US" dirty="0" smtClean="0"/>
              <a:t>build showing </a:t>
            </a:r>
            <a:r>
              <a:rPr lang="en-US" dirty="0"/>
              <a:t>one step at a time.</a:t>
            </a:r>
          </a:p>
          <a:p>
            <a:pPr marL="171450" indent="-171450">
              <a:buFont typeface="Arial" panose="020B0604020202020204" pitchFamily="34" charset="0"/>
              <a:buChar char="•"/>
            </a:pPr>
            <a:r>
              <a:rPr lang="en-US" dirty="0"/>
              <a:t>Read though the main take-aways for each step.</a:t>
            </a:r>
          </a:p>
          <a:p>
            <a:pPr marL="171450" indent="-171450">
              <a:buFont typeface="Arial" panose="020B0604020202020204" pitchFamily="34" charset="0"/>
              <a:buChar char="•"/>
            </a:pPr>
            <a:r>
              <a:rPr lang="en-US" dirty="0"/>
              <a:t>Encourage students, if they haven’t already, to text the League of Women </a:t>
            </a:r>
            <a:r>
              <a:rPr lang="en-US" dirty="0" smtClean="0"/>
              <a:t>Voters NOW. </a:t>
            </a:r>
            <a:r>
              <a:rPr lang="en-US" dirty="0"/>
              <a:t>If they simply text the word VOTE, the League will text the reminders about deadlines, etc., and information about any changes to the election  process—including when online voter registration will be available. (This service is available to everyone—including teachers.)</a:t>
            </a:r>
          </a:p>
        </p:txBody>
      </p:sp>
      <p:sp>
        <p:nvSpPr>
          <p:cNvPr id="4" name="Slide Number Placeholder 3"/>
          <p:cNvSpPr>
            <a:spLocks noGrp="1"/>
          </p:cNvSpPr>
          <p:nvPr>
            <p:ph type="sldNum" sz="quarter" idx="5"/>
          </p:nvPr>
        </p:nvSpPr>
        <p:spPr/>
        <p:txBody>
          <a:bodyPr/>
          <a:lstStyle/>
          <a:p>
            <a:fld id="{47BA6119-E000-5E40-85F6-771FA96E7D47}" type="slidenum">
              <a:rPr lang="en-US" smtClean="0"/>
              <a:t>40</a:t>
            </a:fld>
            <a:endParaRPr lang="en-US"/>
          </a:p>
        </p:txBody>
      </p:sp>
    </p:spTree>
    <p:extLst>
      <p:ext uri="{BB962C8B-B14F-4D97-AF65-F5344CB8AC3E}">
        <p14:creationId xmlns:p14="http://schemas.microsoft.com/office/powerpoint/2010/main" val="2298517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110" y="4400550"/>
            <a:ext cx="5673811" cy="3600450"/>
          </a:xfrm>
        </p:spPr>
        <p:txBody>
          <a:bodyPr/>
          <a:lstStyle/>
          <a:p>
            <a:pPr marL="0" indent="0">
              <a:buNone/>
            </a:pPr>
            <a:r>
              <a:rPr lang="en-US" b="1" u="sng" dirty="0"/>
              <a:t>Answers:</a:t>
            </a:r>
          </a:p>
          <a:p>
            <a:pPr marL="228600" indent="-228600">
              <a:buFont typeface="+mj-lt"/>
              <a:buAutoNum type="arabicPeriod"/>
            </a:pPr>
            <a:r>
              <a:rPr lang="en-US" dirty="0"/>
              <a:t>The Primary is the election where voters choose who will be the Democratic and Republican candidates in the General (November) </a:t>
            </a:r>
            <a:r>
              <a:rPr lang="en-US" dirty="0" smtClean="0"/>
              <a:t>Election</a:t>
            </a:r>
            <a:r>
              <a:rPr lang="en-US" dirty="0"/>
              <a:t>. In NJ, you must be a Democrat to vote in the Democratic Primary or a Republican to vote in the Republican Primary.</a:t>
            </a:r>
          </a:p>
          <a:p>
            <a:pPr marL="228600" indent="-228600">
              <a:buFont typeface="+mj-lt"/>
              <a:buAutoNum type="arabicPeriod"/>
            </a:pPr>
            <a:r>
              <a:rPr lang="en-US" dirty="0"/>
              <a:t>There are several ways to get a Voter Registration form.  It is available online at the state elections website. An easy way to find it is to Google: NJ Voter Registration form.</a:t>
            </a:r>
          </a:p>
          <a:p>
            <a:pPr marL="228600" indent="-228600">
              <a:buFont typeface="+mj-lt"/>
              <a:buAutoNum type="arabicPeriod"/>
            </a:pPr>
            <a:r>
              <a:rPr lang="en-US" dirty="0"/>
              <a:t>Your vote-by-mail ballot must be postmarked by Election Day.  Vote early to be safe!</a:t>
            </a:r>
          </a:p>
          <a:p>
            <a:pPr marL="228600" indent="-228600">
              <a:buFont typeface="+mj-lt"/>
              <a:buAutoNum type="arabicPeriod"/>
            </a:pPr>
            <a:r>
              <a:rPr lang="en-US" dirty="0"/>
              <a:t>The League of Women Voters have a dedicated TEXT number  732-927-1131.  Text to ask for the help you need. The number is in your Student Voting </a:t>
            </a:r>
            <a:r>
              <a:rPr lang="en-US" dirty="0" smtClean="0"/>
              <a:t>Toolkit.</a:t>
            </a:r>
            <a:endParaRPr lang="en-US" dirty="0"/>
          </a:p>
          <a:p>
            <a:pPr marL="228600" indent="-228600">
              <a:buFont typeface="+mj-lt"/>
              <a:buAutoNum type="arabicPeriod"/>
            </a:pPr>
            <a:r>
              <a:rPr lang="en-US" dirty="0"/>
              <a:t>The Coronavirus shutdown has changed how we vote and many people will be needing information and support.  You have learned what you need to know and have a Toolkit to help them.  These changes are happening in a Presidential election year.  The future will be determined by those who vote this year.</a:t>
            </a:r>
          </a:p>
          <a:p>
            <a:pPr marL="228600" indent="-228600">
              <a:buFont typeface="+mj-lt"/>
              <a:buAutoNum type="arabicPeriod"/>
            </a:pPr>
            <a:r>
              <a:rPr lang="en-US" dirty="0"/>
              <a:t>Your Student Voting Advocate Toolkit is available at </a:t>
            </a:r>
            <a:r>
              <a:rPr lang="en-US" u="sng" dirty="0"/>
              <a:t>[school student portal]</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a:xfrm>
            <a:off x="4992623" y="8685213"/>
            <a:ext cx="1863789" cy="458787"/>
          </a:xfrm>
        </p:spPr>
        <p:txBody>
          <a:bodyPr/>
          <a:lstStyle/>
          <a:p>
            <a:fld id="{47BA6119-E000-5E40-85F6-771FA96E7D47}" type="slidenum">
              <a:rPr lang="en-US" smtClean="0"/>
              <a:t>41</a:t>
            </a:fld>
            <a:endParaRPr lang="en-US"/>
          </a:p>
        </p:txBody>
      </p:sp>
    </p:spTree>
    <p:extLst>
      <p:ext uri="{BB962C8B-B14F-4D97-AF65-F5344CB8AC3E}">
        <p14:creationId xmlns:p14="http://schemas.microsoft.com/office/powerpoint/2010/main" val="2124451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1143000"/>
            <a:ext cx="4114800" cy="3086100"/>
          </a:xfrm>
        </p:spPr>
      </p:sp>
      <p:sp>
        <p:nvSpPr>
          <p:cNvPr id="3" name="Notes Placeholder 2"/>
          <p:cNvSpPr>
            <a:spLocks noGrp="1"/>
          </p:cNvSpPr>
          <p:nvPr>
            <p:ph type="body" idx="1"/>
          </p:nvPr>
        </p:nvSpPr>
        <p:spPr>
          <a:xfrm>
            <a:off x="685800" y="4400550"/>
            <a:ext cx="5704114" cy="3600450"/>
          </a:xfrm>
        </p:spPr>
        <p:txBody>
          <a:bodyPr/>
          <a:lstStyle/>
          <a:p>
            <a:pPr>
              <a:spcBef>
                <a:spcPts val="300"/>
              </a:spcBef>
            </a:pPr>
            <a:r>
              <a:rPr lang="en-US" sz="1050" b="1" dirty="0">
                <a:solidFill>
                  <a:srgbClr val="C00000"/>
                </a:solidFill>
              </a:rPr>
              <a:t>BEFORE THE LESSON, 1) POST THE ADVOCATE TOOLKIT, AVAILABLE AT LWVSMC.ORG, ON THE SCHOOL’S SITE WHERE IT IS EASILY ACCESSIBLE TO </a:t>
            </a:r>
            <a:r>
              <a:rPr lang="en-US" sz="1050" b="1" dirty="0" smtClean="0">
                <a:solidFill>
                  <a:srgbClr val="C00000"/>
                </a:solidFill>
              </a:rPr>
              <a:t>STUDENTS;  </a:t>
            </a:r>
            <a:r>
              <a:rPr lang="en-US" sz="1050" b="1" dirty="0">
                <a:solidFill>
                  <a:srgbClr val="C00000"/>
                </a:solidFill>
              </a:rPr>
              <a:t>2) CREATE A WAY FOR STUDENTS TO POST THEIR MEMES</a:t>
            </a:r>
          </a:p>
          <a:p>
            <a:pPr marL="171450" indent="-171450">
              <a:spcBef>
                <a:spcPts val="300"/>
              </a:spcBef>
              <a:buFont typeface="Arial" panose="020B0604020202020204" pitchFamily="34" charset="0"/>
              <a:buChar char="•"/>
            </a:pPr>
            <a:r>
              <a:rPr lang="en-US" sz="1050" dirty="0"/>
              <a:t>Assure students that they’ve learned what they need to know to register to vote from home—and they can text to request support from the League of Women Voters if they need to.</a:t>
            </a:r>
          </a:p>
          <a:p>
            <a:pPr>
              <a:spcBef>
                <a:spcPts val="300"/>
              </a:spcBef>
            </a:pPr>
            <a:r>
              <a:rPr lang="en-US" sz="1050" dirty="0"/>
              <a:t>Explain that they have the opportunity to apply what they’ve learned to support the people in their households. </a:t>
            </a:r>
            <a:r>
              <a:rPr lang="en-US" sz="1050" dirty="0">
                <a:ea typeface="Calibri"/>
                <a:cs typeface="Times New Roman"/>
              </a:rPr>
              <a:t>Due to stay-in-place orders, many parents, step-parents, grandparents, aunts, uncles, cousins and older friends will have to vote-by-mail for the first time. </a:t>
            </a:r>
            <a:r>
              <a:rPr lang="en-US" sz="1050" dirty="0"/>
              <a:t>They can help their loved ones who are old enough and citizens to register (if they are not already) and vote by-mail (which may be a new experience for them).</a:t>
            </a:r>
          </a:p>
          <a:p>
            <a:pPr>
              <a:spcBef>
                <a:spcPts val="300"/>
              </a:spcBef>
            </a:pPr>
            <a:r>
              <a:rPr lang="en-US" sz="1050" b="1" dirty="0">
                <a:solidFill>
                  <a:srgbClr val="FF0000"/>
                </a:solidFill>
              </a:rPr>
              <a:t>HOMEWORK</a:t>
            </a:r>
            <a:r>
              <a:rPr lang="en-US" sz="1050" dirty="0"/>
              <a:t> </a:t>
            </a:r>
          </a:p>
          <a:p>
            <a:pPr marL="356616" lvl="1" indent="0">
              <a:spcBef>
                <a:spcPts val="300"/>
              </a:spcBef>
              <a:buNone/>
            </a:pPr>
            <a:r>
              <a:rPr lang="en-US" sz="1050" b="1" dirty="0"/>
              <a:t>BECOME A VOTING ADVOCATE</a:t>
            </a:r>
            <a:r>
              <a:rPr lang="en-US" sz="1050" dirty="0"/>
              <a:t/>
            </a:r>
            <a:br>
              <a:rPr lang="en-US" sz="1050" dirty="0"/>
            </a:br>
            <a:r>
              <a:rPr lang="en-US" sz="1050" dirty="0"/>
              <a:t>Show the students where to find the Toolkit and scan the slides to show them what’s there for them to use. </a:t>
            </a:r>
            <a:r>
              <a:rPr lang="en-US" sz="1050" dirty="0">
                <a:ea typeface="Calibri"/>
                <a:cs typeface="Times New Roman"/>
              </a:rPr>
              <a:t>Emphasize that THEY should reach out because older voters may be embarrassed to ask for help, but will gladly accept it if someone they love/respect offers it.</a:t>
            </a:r>
            <a:endParaRPr lang="en-US" sz="1050" dirty="0"/>
          </a:p>
          <a:p>
            <a:pPr lvl="1">
              <a:spcBef>
                <a:spcPts val="300"/>
              </a:spcBef>
            </a:pPr>
            <a:r>
              <a:rPr lang="en-US" sz="1050" dirty="0"/>
              <a:t>Choose one Section of the Toolkit (Step One: Register, Step Two: Commit, Step Three: Vote) </a:t>
            </a:r>
          </a:p>
          <a:p>
            <a:pPr marL="528066" lvl="1" indent="-171450">
              <a:spcBef>
                <a:spcPts val="300"/>
              </a:spcBef>
              <a:buFont typeface="Arial" panose="020B0604020202020204" pitchFamily="34" charset="0"/>
              <a:buChar char="•"/>
            </a:pPr>
            <a:r>
              <a:rPr lang="en-US" sz="1050" dirty="0"/>
              <a:t>Prepare to discuss this Section with another student </a:t>
            </a:r>
          </a:p>
          <a:p>
            <a:pPr marL="528066" lvl="1" indent="-171450">
              <a:spcBef>
                <a:spcPts val="300"/>
              </a:spcBef>
              <a:buFont typeface="Arial" panose="020B0604020202020204" pitchFamily="34" charset="0"/>
              <a:buChar char="•"/>
            </a:pPr>
            <a:r>
              <a:rPr lang="en-US" sz="1050" dirty="0"/>
              <a:t>We will “practice” in our next class—you will have a chance to present your Section to another student of your choice.</a:t>
            </a:r>
          </a:p>
          <a:p>
            <a:pPr marL="356616" lvl="1" indent="0">
              <a:spcBef>
                <a:spcPts val="300"/>
              </a:spcBef>
              <a:buNone/>
            </a:pPr>
            <a:r>
              <a:rPr lang="en-US" sz="1050" b="1" dirty="0"/>
              <a:t>ENTER THE VOTING MEME/</a:t>
            </a:r>
            <a:r>
              <a:rPr lang="en-US" sz="1050" b="1" dirty="0" err="1"/>
              <a:t>TikTok</a:t>
            </a:r>
            <a:r>
              <a:rPr lang="en-US" sz="1050" b="1" dirty="0"/>
              <a:t> CONTEST </a:t>
            </a:r>
          </a:p>
          <a:p>
            <a:pPr lvl="1">
              <a:spcBef>
                <a:spcPts val="300"/>
              </a:spcBef>
            </a:pPr>
            <a:r>
              <a:rPr lang="en-US" sz="1050" dirty="0"/>
              <a:t>Steps are outlined on slide.  Let them know how to submit entries (possibly as they do homework assignments</a:t>
            </a:r>
            <a:r>
              <a:rPr lang="en-US" sz="1050" dirty="0" smtClean="0"/>
              <a:t>.)</a:t>
            </a:r>
            <a:endParaRPr lang="en-US" sz="1050" dirty="0"/>
          </a:p>
          <a:p>
            <a:pPr lvl="1">
              <a:spcBef>
                <a:spcPts val="300"/>
              </a:spcBef>
            </a:pPr>
            <a:r>
              <a:rPr lang="en-US" sz="1050" dirty="0"/>
              <a:t>Follow up during the next lesson by holding a vote for the best </a:t>
            </a:r>
            <a:r>
              <a:rPr lang="en-US" sz="1050" dirty="0" smtClean="0"/>
              <a:t>meme and </a:t>
            </a:r>
            <a:r>
              <a:rPr lang="en-US" sz="1050" dirty="0" err="1" smtClean="0"/>
              <a:t>TikTok</a:t>
            </a:r>
            <a:r>
              <a:rPr lang="en-US" sz="1050" dirty="0" smtClean="0"/>
              <a:t>.  </a:t>
            </a:r>
            <a:r>
              <a:rPr lang="en-US" sz="1050" dirty="0"/>
              <a:t>Consider how you will recognize the winner.  </a:t>
            </a:r>
          </a:p>
          <a:p>
            <a:pPr lvl="1">
              <a:spcBef>
                <a:spcPts val="300"/>
              </a:spcBef>
            </a:pPr>
            <a:r>
              <a:rPr lang="en-US" sz="1050" dirty="0"/>
              <a:t>At the next lesson, ask all students to post the winning meme on their social media.</a:t>
            </a:r>
            <a:br>
              <a:rPr lang="en-US" sz="1050" dirty="0"/>
            </a:br>
            <a:endParaRPr lang="en-US" sz="1050" dirty="0"/>
          </a:p>
          <a:p>
            <a:pPr marL="528066" lvl="1" indent="-171450">
              <a:spcBef>
                <a:spcPts val="1200"/>
              </a:spcBef>
              <a:buFont typeface="Arial" panose="020B0604020202020204" pitchFamily="34" charset="0"/>
              <a:buChar char="•"/>
            </a:pPr>
            <a:endParaRPr lang="en-US" sz="1050" dirty="0"/>
          </a:p>
          <a:p>
            <a:pPr marL="528066" lvl="1" indent="-171450">
              <a:spcBef>
                <a:spcPts val="1200"/>
              </a:spcBef>
              <a:buFont typeface="Arial" panose="020B0604020202020204" pitchFamily="34" charset="0"/>
              <a:buChar char="•"/>
            </a:pPr>
            <a:endParaRPr lang="en-US" sz="1050" dirty="0"/>
          </a:p>
          <a:p>
            <a:pPr marL="171450" indent="-171450">
              <a:spcBef>
                <a:spcPts val="1200"/>
              </a:spcBef>
              <a:buFont typeface="Arial" panose="020B0604020202020204" pitchFamily="34" charset="0"/>
              <a:buChar char="•"/>
            </a:pPr>
            <a:endParaRPr lang="en-US" sz="1050" dirty="0"/>
          </a:p>
          <a:p>
            <a:pPr marL="171450" indent="-171450">
              <a:spcBef>
                <a:spcPts val="1200"/>
              </a:spcBef>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47BA6119-E000-5E40-85F6-771FA96E7D47}" type="slidenum">
              <a:rPr lang="en-US" smtClean="0"/>
              <a:t>42</a:t>
            </a:fld>
            <a:endParaRPr lang="en-US"/>
          </a:p>
        </p:txBody>
      </p:sp>
    </p:spTree>
    <p:extLst>
      <p:ext uri="{BB962C8B-B14F-4D97-AF65-F5344CB8AC3E}">
        <p14:creationId xmlns:p14="http://schemas.microsoft.com/office/powerpoint/2010/main" val="202361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4349"/>
            <a:ext cx="5486400" cy="4532435"/>
          </a:xfrm>
        </p:spPr>
        <p:txBody>
          <a:bodyPr/>
          <a:lstStyle/>
          <a:p>
            <a:pPr>
              <a:lnSpc>
                <a:spcPct val="107000"/>
              </a:lnSpc>
              <a:spcBef>
                <a:spcPts val="600"/>
              </a:spcBef>
              <a:spcAft>
                <a:spcPts val="800"/>
              </a:spcAft>
            </a:pPr>
            <a:r>
              <a:rPr lang="en-US" sz="1200" dirty="0">
                <a:ea typeface="Calibri"/>
                <a:cs typeface="Times New Roman"/>
              </a:rPr>
              <a:t>Help students understand that issues are decided at several different levels of government:  Federal (Washington), State (Trenton), County </a:t>
            </a:r>
            <a:r>
              <a:rPr lang="en-US" sz="1200" dirty="0">
                <a:solidFill>
                  <a:srgbClr val="FF0000"/>
                </a:solidFill>
                <a:ea typeface="Calibri"/>
                <a:cs typeface="Times New Roman"/>
              </a:rPr>
              <a:t>(Freehold—for Monmouth County, replace if different county</a:t>
            </a:r>
            <a:r>
              <a:rPr lang="en-US" sz="1200" dirty="0">
                <a:ea typeface="Calibri"/>
                <a:cs typeface="Times New Roman"/>
              </a:rPr>
              <a:t>), and Local (school board and town/city council).  </a:t>
            </a:r>
          </a:p>
          <a:p>
            <a:pPr>
              <a:lnSpc>
                <a:spcPct val="107000"/>
              </a:lnSpc>
              <a:spcBef>
                <a:spcPts val="600"/>
              </a:spcBef>
              <a:spcAft>
                <a:spcPts val="800"/>
              </a:spcAft>
            </a:pPr>
            <a:r>
              <a:rPr lang="en-US" sz="1200" dirty="0">
                <a:ea typeface="Calibri"/>
                <a:cs typeface="Times New Roman"/>
              </a:rPr>
              <a:t>Ask students to pick an issue and name the level(s) of government in control. Prompts:</a:t>
            </a:r>
          </a:p>
          <a:p>
            <a:pPr marL="342900" marR="0" lvl="0" indent="-342900">
              <a:lnSpc>
                <a:spcPct val="107000"/>
              </a:lnSpc>
              <a:spcBef>
                <a:spcPts val="600"/>
              </a:spcBef>
              <a:spcAft>
                <a:spcPts val="0"/>
              </a:spcAft>
              <a:buFont typeface="Symbol"/>
              <a:buChar char=""/>
            </a:pPr>
            <a:r>
              <a:rPr lang="en-US" sz="1200" i="1" dirty="0">
                <a:ea typeface="Calibri"/>
                <a:cs typeface="Times New Roman"/>
              </a:rPr>
              <a:t>“Are there taxes at the local level?  Who makes decisions about what taxes to collect and how they should be used?  Is that the only level at which taxes are an issue</a:t>
            </a:r>
            <a:r>
              <a:rPr lang="en-US" sz="1200" i="1" dirty="0" smtClean="0">
                <a:ea typeface="Calibri"/>
                <a:cs typeface="Times New Roman"/>
              </a:rPr>
              <a:t>?“ </a:t>
            </a:r>
            <a:endParaRPr lang="en-US" sz="1200" dirty="0">
              <a:ea typeface="Calibri"/>
              <a:cs typeface="Times New Roman"/>
            </a:endParaRPr>
          </a:p>
          <a:p>
            <a:pPr marL="342900" marR="0" lvl="0" indent="-342900">
              <a:lnSpc>
                <a:spcPct val="107000"/>
              </a:lnSpc>
              <a:spcBef>
                <a:spcPts val="600"/>
              </a:spcBef>
              <a:spcAft>
                <a:spcPts val="800"/>
              </a:spcAft>
              <a:buFont typeface="Symbol"/>
              <a:buChar char=""/>
            </a:pPr>
            <a:r>
              <a:rPr lang="en-US" sz="1200" i="1" dirty="0">
                <a:ea typeface="Calibri"/>
                <a:cs typeface="Times New Roman"/>
              </a:rPr>
              <a:t>“At what level of government do you need to vote in order to affect educational issues such as college debt? How about closing a school in your town? What about deciding what graduation requirements are going to be?”</a:t>
            </a:r>
            <a:r>
              <a:rPr lang="en-US" sz="1200" dirty="0">
                <a:ea typeface="Calibri"/>
                <a:cs typeface="Times New Roman"/>
              </a:rPr>
              <a:t>	</a:t>
            </a:r>
          </a:p>
          <a:p>
            <a:pPr marL="171450" indent="-171450">
              <a:lnSpc>
                <a:spcPct val="107000"/>
              </a:lnSpc>
              <a:spcBef>
                <a:spcPts val="600"/>
              </a:spcBef>
              <a:buFont typeface="Arial" panose="020B0604020202020204" pitchFamily="34" charset="0"/>
              <a:buChar char="•"/>
            </a:pPr>
            <a:r>
              <a:rPr lang="en-US" sz="1200" dirty="0">
                <a:ea typeface="Times New Roman"/>
                <a:cs typeface="Times New Roman"/>
              </a:rPr>
              <a:t>Connect the issue that they care about to the voting process. For example:</a:t>
            </a:r>
          </a:p>
          <a:p>
            <a:pPr marL="528066" lvl="1" indent="-171450">
              <a:lnSpc>
                <a:spcPct val="107000"/>
              </a:lnSpc>
              <a:spcBef>
                <a:spcPts val="600"/>
              </a:spcBef>
              <a:buFont typeface="Arial" panose="020B0604020202020204" pitchFamily="34" charset="0"/>
              <a:buChar char="•"/>
            </a:pPr>
            <a:r>
              <a:rPr lang="en-US" sz="1200" b="1" dirty="0">
                <a:ea typeface="Times New Roman"/>
                <a:cs typeface="Times New Roman"/>
              </a:rPr>
              <a:t>Roads and sidewalks </a:t>
            </a:r>
            <a:r>
              <a:rPr lang="en-US" sz="1200" dirty="0">
                <a:ea typeface="Times New Roman"/>
                <a:cs typeface="Times New Roman"/>
              </a:rPr>
              <a:t>are funded at all levels, and sometimes citizens can have a direct say if they want certain infrastructure changes made. </a:t>
            </a:r>
          </a:p>
          <a:p>
            <a:pPr marL="528066" lvl="1" indent="-171450">
              <a:lnSpc>
                <a:spcPct val="107000"/>
              </a:lnSpc>
              <a:spcBef>
                <a:spcPts val="600"/>
              </a:spcBef>
              <a:buFont typeface="Arial" panose="020B0604020202020204" pitchFamily="34" charset="0"/>
              <a:buChar char="•"/>
            </a:pPr>
            <a:r>
              <a:rPr lang="en-US" sz="1200" b="1" dirty="0">
                <a:ea typeface="Times New Roman"/>
                <a:cs typeface="Times New Roman"/>
              </a:rPr>
              <a:t>School dress codes </a:t>
            </a:r>
            <a:r>
              <a:rPr lang="en-US" sz="1200" dirty="0">
                <a:ea typeface="Times New Roman"/>
                <a:cs typeface="Times New Roman"/>
              </a:rPr>
              <a:t>can be  matter for school boards and superintendents. Citizens elect school board members, and superintendents are appointed by elected officials, so who you vote for matters even at a super local level.</a:t>
            </a:r>
            <a:endParaRPr lang="en-US" sz="1200" dirty="0">
              <a:ea typeface="Calibri"/>
              <a:cs typeface="Times New Roman"/>
            </a:endParaRPr>
          </a:p>
          <a:p>
            <a:pPr>
              <a:spcBef>
                <a:spcPts val="600"/>
              </a:spcBef>
            </a:pPr>
            <a:endParaRPr lang="en-US" b="1" dirty="0"/>
          </a:p>
        </p:txBody>
      </p:sp>
      <p:sp>
        <p:nvSpPr>
          <p:cNvPr id="4" name="Slide Number Placeholder 3"/>
          <p:cNvSpPr>
            <a:spLocks noGrp="1"/>
          </p:cNvSpPr>
          <p:nvPr>
            <p:ph type="sldNum" sz="quarter" idx="10"/>
          </p:nvPr>
        </p:nvSpPr>
        <p:spPr>
          <a:xfrm>
            <a:off x="3884613" y="8692088"/>
            <a:ext cx="2971800" cy="458787"/>
          </a:xfrm>
        </p:spPr>
        <p:txBody>
          <a:bodyPr/>
          <a:lstStyle/>
          <a:p>
            <a:fld id="{47BA6119-E000-5E40-85F6-771FA96E7D47}" type="slidenum">
              <a:rPr lang="en-US" b="1" smtClean="0"/>
              <a:t>5</a:t>
            </a:fld>
            <a:endParaRPr lang="en-US" b="1"/>
          </a:p>
        </p:txBody>
      </p:sp>
    </p:spTree>
    <p:extLst>
      <p:ext uri="{BB962C8B-B14F-4D97-AF65-F5344CB8AC3E}">
        <p14:creationId xmlns:p14="http://schemas.microsoft.com/office/powerpoint/2010/main" val="317385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750" y="4400549"/>
            <a:ext cx="5835650" cy="4284664"/>
          </a:xfrm>
        </p:spPr>
        <p:txBody>
          <a:bodyPr/>
          <a:lstStyle/>
          <a:p>
            <a:pPr>
              <a:spcBef>
                <a:spcPts val="600"/>
              </a:spcBef>
            </a:pPr>
            <a:r>
              <a:rPr lang="en-US" sz="1050" b="1" dirty="0"/>
              <a:t>[THIS SLIDE IS A BUILD—FIRST THE PRIMARY AND ITS OFFICES (FOR 2020), THEN THE GENERAL AND ITS OFFICES AND QUESTIONS.]</a:t>
            </a:r>
          </a:p>
          <a:p>
            <a:pPr marL="171450" indent="-171450">
              <a:spcBef>
                <a:spcPts val="600"/>
              </a:spcBef>
              <a:buFont typeface="Arial" panose="020B0604020202020204" pitchFamily="34" charset="0"/>
              <a:buChar char="•"/>
            </a:pPr>
            <a:r>
              <a:rPr lang="en-US" sz="1050" dirty="0"/>
              <a:t>Explain that two elections are coming up and both may be held during coronavirus conditions.</a:t>
            </a:r>
          </a:p>
          <a:p>
            <a:pPr marL="171450" indent="-171450">
              <a:spcBef>
                <a:spcPts val="600"/>
              </a:spcBef>
              <a:buFont typeface="Arial" panose="020B0604020202020204" pitchFamily="34" charset="0"/>
              <a:buChar char="•"/>
            </a:pPr>
            <a:r>
              <a:rPr lang="en-US" sz="1050" b="1" dirty="0"/>
              <a:t>PRESS RETURN</a:t>
            </a:r>
            <a:r>
              <a:rPr lang="en-US" sz="1050" dirty="0"/>
              <a:t>: The first is the </a:t>
            </a:r>
            <a:r>
              <a:rPr lang="en-US" sz="1050" b="1" dirty="0"/>
              <a:t>PRIMARY</a:t>
            </a:r>
            <a:r>
              <a:rPr lang="en-US" sz="1050" dirty="0"/>
              <a:t>, which has been moved to </a:t>
            </a:r>
            <a:r>
              <a:rPr lang="en-US" sz="1050" dirty="0" smtClean="0"/>
              <a:t>July 7</a:t>
            </a:r>
            <a:r>
              <a:rPr lang="en-US" sz="1050" dirty="0"/>
              <a:t>.  </a:t>
            </a:r>
          </a:p>
          <a:p>
            <a:pPr marL="528066" lvl="1" indent="-171450">
              <a:spcBef>
                <a:spcPts val="600"/>
              </a:spcBef>
              <a:buFont typeface="Arial" panose="020B0604020202020204" pitchFamily="34" charset="0"/>
              <a:buChar char="•"/>
            </a:pPr>
            <a:r>
              <a:rPr lang="en-US" sz="1050" dirty="0"/>
              <a:t>Define PRIMARY:  An election run by </a:t>
            </a:r>
            <a:r>
              <a:rPr lang="en-US" sz="1050" dirty="0" smtClean="0"/>
              <a:t>each of the </a:t>
            </a:r>
            <a:r>
              <a:rPr lang="en-US" sz="1050" dirty="0"/>
              <a:t>two major political parties to pick the candidates who will run for office on their party tickets in the November General Election.</a:t>
            </a:r>
          </a:p>
          <a:p>
            <a:pPr marL="528066" lvl="1" indent="-171450">
              <a:spcBef>
                <a:spcPts val="600"/>
              </a:spcBef>
              <a:buFont typeface="Arial" panose="020B0604020202020204" pitchFamily="34" charset="0"/>
              <a:buChar char="•"/>
            </a:pPr>
            <a:r>
              <a:rPr lang="en-US" sz="1050" dirty="0"/>
              <a:t>In NJ, you have to identify yourself as a Republican to vote in the Republican Primary or as a Democrat to vote in the Democratic Party.   We’ll talk about this again later.</a:t>
            </a:r>
          </a:p>
          <a:p>
            <a:pPr>
              <a:spcBef>
                <a:spcPts val="600"/>
              </a:spcBef>
            </a:pPr>
            <a:r>
              <a:rPr lang="en-US" sz="1050" b="1" dirty="0"/>
              <a:t>PRESS RETURN: </a:t>
            </a:r>
            <a:r>
              <a:rPr lang="en-US" sz="1050" dirty="0"/>
              <a:t>This year, the primary will decide who will be the candidate from that party for president, vice president, …. [listed on slide]</a:t>
            </a:r>
          </a:p>
          <a:p>
            <a:pPr marL="171450" indent="-171450">
              <a:spcBef>
                <a:spcPts val="600"/>
              </a:spcBef>
              <a:buFont typeface="Arial" panose="020B0604020202020204" pitchFamily="34" charset="0"/>
              <a:buChar char="•"/>
            </a:pPr>
            <a:r>
              <a:rPr lang="en-US" sz="1050" dirty="0"/>
              <a:t>To vote in a primary election, you need to “declare” your political party.  The deadline for declaring is 55 days before the </a:t>
            </a:r>
            <a:r>
              <a:rPr lang="en-US" sz="1050" dirty="0" smtClean="0"/>
              <a:t>Primary.  </a:t>
            </a:r>
            <a:r>
              <a:rPr lang="en-US" sz="1050" dirty="0"/>
              <a:t>If you did not declare a party when you registered to vote, you can fill out the registration form </a:t>
            </a:r>
            <a:r>
              <a:rPr lang="en-US" sz="1050" dirty="0" smtClean="0"/>
              <a:t>again and </a:t>
            </a:r>
            <a:r>
              <a:rPr lang="en-US" sz="1050" dirty="0"/>
              <a:t>say which party you prefer.</a:t>
            </a:r>
          </a:p>
          <a:p>
            <a:pPr marL="171450" indent="-171450">
              <a:spcBef>
                <a:spcPts val="600"/>
              </a:spcBef>
              <a:buFont typeface="Arial" panose="020B0604020202020204" pitchFamily="34" charset="0"/>
              <a:buChar char="•"/>
            </a:pPr>
            <a:r>
              <a:rPr lang="en-US" sz="1050" dirty="0"/>
              <a:t> </a:t>
            </a:r>
            <a:r>
              <a:rPr lang="en-US" sz="1050" b="1" dirty="0"/>
              <a:t>PRESS RETURN</a:t>
            </a:r>
            <a:r>
              <a:rPr lang="en-US" sz="1050" dirty="0"/>
              <a:t>: The </a:t>
            </a:r>
            <a:r>
              <a:rPr lang="en-US" sz="1050" b="1" dirty="0"/>
              <a:t>GENERAL ELECTION </a:t>
            </a:r>
            <a:r>
              <a:rPr lang="en-US" sz="1050" dirty="0"/>
              <a:t>is November 3</a:t>
            </a:r>
            <a:endParaRPr lang="en-US" sz="1050" b="1" dirty="0"/>
          </a:p>
          <a:p>
            <a:pPr marL="528066" lvl="1" indent="-171450">
              <a:spcBef>
                <a:spcPts val="600"/>
              </a:spcBef>
              <a:buFont typeface="Arial" panose="020B0604020202020204" pitchFamily="34" charset="0"/>
              <a:buChar char="•"/>
            </a:pPr>
            <a:r>
              <a:rPr lang="en-US" sz="1050" dirty="0"/>
              <a:t>Define GENERAL ELECTION:  Always held the first Tuesday after the first Monday  in November.  All registered voters can vote. (You don’t have to declare a party.)</a:t>
            </a:r>
          </a:p>
          <a:p>
            <a:pPr marL="528066" lvl="1" indent="-171450">
              <a:spcBef>
                <a:spcPts val="600"/>
              </a:spcBef>
              <a:buFont typeface="Arial" panose="020B0604020202020204" pitchFamily="34" charset="0"/>
              <a:buChar char="•"/>
            </a:pPr>
            <a:r>
              <a:rPr lang="en-US" sz="1050" b="1" dirty="0"/>
              <a:t>PRESS RETURN: </a:t>
            </a:r>
            <a:r>
              <a:rPr lang="en-US" sz="1050" dirty="0"/>
              <a:t>This year, in the General Election, you make your choice for [all the positions listed for Primary] plus local </a:t>
            </a:r>
            <a:r>
              <a:rPr lang="en-US" sz="1050" dirty="0" smtClean="0"/>
              <a:t>town/city </a:t>
            </a:r>
            <a:r>
              <a:rPr lang="en-US" sz="1050" dirty="0"/>
              <a:t>councils and </a:t>
            </a:r>
            <a:r>
              <a:rPr lang="en-US" sz="1050" dirty="0" smtClean="0"/>
              <a:t>school boards in some districts.  </a:t>
            </a:r>
            <a:r>
              <a:rPr lang="en-US" sz="1050" dirty="0"/>
              <a:t>And this year, you will vote “Yes” or “No” on two NJ constitutional amendments [Read off </a:t>
            </a:r>
            <a:r>
              <a:rPr lang="en-US" sz="1050" dirty="0" smtClean="0"/>
              <a:t>slide.]</a:t>
            </a:r>
            <a:endParaRPr lang="en-US" dirty="0"/>
          </a:p>
        </p:txBody>
      </p:sp>
      <p:sp>
        <p:nvSpPr>
          <p:cNvPr id="4" name="Slide Number Placeholder 3"/>
          <p:cNvSpPr>
            <a:spLocks noGrp="1"/>
          </p:cNvSpPr>
          <p:nvPr>
            <p:ph type="sldNum" sz="quarter" idx="10"/>
          </p:nvPr>
        </p:nvSpPr>
        <p:spPr/>
        <p:txBody>
          <a:bodyPr/>
          <a:lstStyle/>
          <a:p>
            <a:fld id="{47BA6119-E000-5E40-85F6-771FA96E7D47}" type="slidenum">
              <a:rPr lang="en-US" smtClean="0"/>
              <a:t>6</a:t>
            </a:fld>
            <a:endParaRPr lang="en-US"/>
          </a:p>
        </p:txBody>
      </p:sp>
    </p:spTree>
    <p:extLst>
      <p:ext uri="{BB962C8B-B14F-4D97-AF65-F5344CB8AC3E}">
        <p14:creationId xmlns:p14="http://schemas.microsoft.com/office/powerpoint/2010/main" val="130298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a typeface="Calibri"/>
                <a:cs typeface="Times New Roman"/>
              </a:rPr>
              <a:t>[THIS IS A BUILD.  FIRST, </a:t>
            </a:r>
            <a:r>
              <a:rPr lang="en-US" sz="1200" b="1" dirty="0" smtClean="0">
                <a:ea typeface="Calibri"/>
                <a:cs typeface="Times New Roman"/>
              </a:rPr>
              <a:t> JUST </a:t>
            </a:r>
            <a:r>
              <a:rPr lang="en-US" sz="1200" b="1" dirty="0">
                <a:ea typeface="Calibri"/>
                <a:cs typeface="Times New Roman"/>
              </a:rPr>
              <a:t>THE QUESTION.  SECOND, THE GRAPH]</a:t>
            </a:r>
          </a:p>
          <a:p>
            <a:pPr marL="171450" indent="-171450">
              <a:lnSpc>
                <a:spcPct val="107000"/>
              </a:lnSpc>
              <a:spcAft>
                <a:spcPts val="800"/>
              </a:spcAft>
              <a:buFont typeface="Arial" panose="020B0604020202020204" pitchFamily="34" charset="0"/>
              <a:buChar char="•"/>
            </a:pPr>
            <a:r>
              <a:rPr lang="en-US" sz="1200" dirty="0">
                <a:ea typeface="Calibri"/>
                <a:cs typeface="Times New Roman"/>
              </a:rPr>
              <a:t>Set up the slide by summarizing the previous discussion: “</a:t>
            </a:r>
            <a:r>
              <a:rPr lang="en-US" sz="1200" i="1" dirty="0">
                <a:ea typeface="Calibri"/>
                <a:cs typeface="Times New Roman"/>
              </a:rPr>
              <a:t>We’ve talked about how important it is to vote—to have your voice in your future.  So, let’s look at who is voting and whose voices are being heard.”</a:t>
            </a:r>
            <a:endParaRPr lang="en-US" sz="1200" dirty="0">
              <a:ea typeface="Calibri"/>
              <a:cs typeface="Times New Roman"/>
            </a:endParaRPr>
          </a:p>
          <a:p>
            <a:pPr marL="171450" indent="-171450">
              <a:lnSpc>
                <a:spcPct val="107000"/>
              </a:lnSpc>
              <a:spcAft>
                <a:spcPts val="800"/>
              </a:spcAft>
              <a:buFont typeface="Arial" panose="020B0604020202020204" pitchFamily="34" charset="0"/>
              <a:buChar char="•"/>
            </a:pPr>
            <a:r>
              <a:rPr lang="en-US" sz="1200" dirty="0">
                <a:ea typeface="Calibri"/>
                <a:cs typeface="Times New Roman"/>
              </a:rPr>
              <a:t>Ask students to guess what percentage of people who were eligible to vote in the last election (2018 midterm election) actually voted.  Wait for a bit to give them a chance to think about a number.</a:t>
            </a:r>
          </a:p>
          <a:p>
            <a:pPr marL="171450" indent="-171450">
              <a:lnSpc>
                <a:spcPct val="107000"/>
              </a:lnSpc>
              <a:spcAft>
                <a:spcPts val="800"/>
              </a:spcAft>
              <a:buFont typeface="Arial" panose="020B0604020202020204" pitchFamily="34" charset="0"/>
              <a:buChar char="•"/>
            </a:pPr>
            <a:r>
              <a:rPr lang="en-US" sz="1200" dirty="0">
                <a:ea typeface="Calibri"/>
                <a:cs typeface="Times New Roman"/>
              </a:rPr>
              <a:t>Explain that 2018 had the highest number of voters in a non-presidential election in recent history.  Then, let the slide reveal that almost half of the eligible population did not vote in 2018. Say: “</a:t>
            </a:r>
            <a:r>
              <a:rPr lang="en-US" sz="1200" i="1" dirty="0">
                <a:ea typeface="Calibri"/>
                <a:cs typeface="Times New Roman"/>
              </a:rPr>
              <a:t>That means that only half of the country made the decisions that affect all of us.</a:t>
            </a:r>
            <a:r>
              <a:rPr lang="en-US" sz="1200" dirty="0">
                <a:ea typeface="Calibri"/>
                <a:cs typeface="Times New Roman"/>
              </a:rPr>
              <a:t>”  </a:t>
            </a:r>
          </a:p>
          <a:p>
            <a:pPr marL="528066" lvl="1" indent="-171450">
              <a:lnSpc>
                <a:spcPct val="107000"/>
              </a:lnSpc>
              <a:spcAft>
                <a:spcPts val="800"/>
              </a:spcAft>
              <a:buFont typeface="Arial" panose="020B0604020202020204" pitchFamily="34" charset="0"/>
              <a:buChar char="•"/>
            </a:pPr>
            <a:r>
              <a:rPr lang="en-US" sz="1200" dirty="0">
                <a:ea typeface="Calibri"/>
                <a:cs typeface="Times New Roman"/>
              </a:rPr>
              <a:t>If time permits, relate that to the students in the class:  </a:t>
            </a:r>
            <a:r>
              <a:rPr lang="en-US" sz="1200" i="1" dirty="0">
                <a:ea typeface="Calibri"/>
                <a:cs typeface="Times New Roman"/>
              </a:rPr>
              <a:t>“If our class of X number of students represented all the eligible voters in the country, all of us would be governed by the choices made by just half of us—just X people.  They would be making the decisions for all of us.”</a:t>
            </a:r>
            <a:endParaRPr lang="en-US" sz="1200" dirty="0">
              <a:ea typeface="Calibri"/>
              <a:cs typeface="Times New Roman"/>
            </a:endParaRPr>
          </a:p>
          <a:p>
            <a:pPr>
              <a:lnSpc>
                <a:spcPct val="107000"/>
              </a:lnSpc>
              <a:spcAft>
                <a:spcPts val="800"/>
              </a:spcAft>
            </a:pPr>
            <a:endParaRPr lang="en-US" sz="12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47BA6119-E000-5E40-85F6-771FA96E7D47}" type="slidenum">
              <a:rPr lang="en-US" smtClean="0"/>
              <a:t>7</a:t>
            </a:fld>
            <a:endParaRPr lang="en-US"/>
          </a:p>
        </p:txBody>
      </p:sp>
    </p:spTree>
    <p:extLst>
      <p:ext uri="{BB962C8B-B14F-4D97-AF65-F5344CB8AC3E}">
        <p14:creationId xmlns:p14="http://schemas.microsoft.com/office/powerpoint/2010/main" val="422284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a typeface="Calibri"/>
                <a:cs typeface="Times New Roman"/>
              </a:rPr>
              <a:t>Explain to students that they are now going to see four slides that show </a:t>
            </a:r>
            <a:r>
              <a:rPr lang="en-US" dirty="0">
                <a:ea typeface="Calibri"/>
                <a:cs typeface="Times New Roman"/>
              </a:rPr>
              <a:t>whether</a:t>
            </a:r>
            <a:r>
              <a:rPr lang="en-US" sz="1200" dirty="0">
                <a:ea typeface="Calibri"/>
                <a:cs typeface="Times New Roman"/>
              </a:rPr>
              <a:t> how old you are makes a difference in whether you are likely to vote.  </a:t>
            </a:r>
          </a:p>
          <a:p>
            <a:pPr marL="171450" indent="-171450">
              <a:lnSpc>
                <a:spcPct val="110000"/>
              </a:lnSpc>
              <a:spcBef>
                <a:spcPts val="600"/>
              </a:spcBef>
              <a:buFont typeface="Arial" panose="020B0604020202020204" pitchFamily="34" charset="0"/>
              <a:buChar char="•"/>
            </a:pPr>
            <a:r>
              <a:rPr lang="en-US" sz="1200" dirty="0">
                <a:ea typeface="Calibri"/>
                <a:cs typeface="Times New Roman"/>
              </a:rPr>
              <a:t>Ask them to pay special attention to the line on the graphs </a:t>
            </a:r>
            <a:r>
              <a:rPr lang="en-US" sz="1200" dirty="0" smtClean="0">
                <a:ea typeface="Calibri"/>
                <a:cs typeface="Times New Roman"/>
              </a:rPr>
              <a:t>that represents </a:t>
            </a:r>
            <a:r>
              <a:rPr lang="en-US" sz="1200" dirty="0">
                <a:ea typeface="Calibri"/>
                <a:cs typeface="Times New Roman"/>
              </a:rPr>
              <a:t>their age group (18-29 year-olds)</a:t>
            </a:r>
            <a:r>
              <a:rPr lang="en-US" sz="1200" dirty="0">
                <a:cs typeface="Times New Roman"/>
              </a:rPr>
              <a:t>.</a:t>
            </a:r>
          </a:p>
          <a:p>
            <a:pPr marL="171450" indent="-171450">
              <a:lnSpc>
                <a:spcPct val="110000"/>
              </a:lnSpc>
              <a:spcBef>
                <a:spcPts val="600"/>
              </a:spcBef>
              <a:buFont typeface="Arial" panose="020B0604020202020204" pitchFamily="34" charset="0"/>
              <a:buChar char="•"/>
            </a:pPr>
            <a:r>
              <a:rPr lang="en-US" sz="1200" dirty="0">
                <a:cs typeface="Times New Roman"/>
              </a:rPr>
              <a:t>[The sequence of slides goes quickly. The first takes a bit longer, since it is where you orient the students to the graph.]</a:t>
            </a: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8</a:t>
            </a:fld>
            <a:endParaRPr lang="en-US"/>
          </a:p>
        </p:txBody>
      </p:sp>
    </p:spTree>
    <p:extLst>
      <p:ext uri="{BB962C8B-B14F-4D97-AF65-F5344CB8AC3E}">
        <p14:creationId xmlns:p14="http://schemas.microsoft.com/office/powerpoint/2010/main" val="54328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Orient students to the graph.  “</a:t>
            </a:r>
            <a:r>
              <a:rPr lang="en-US" sz="1200" i="1" dirty="0"/>
              <a:t>The graph shows the percent of eligible voters (those who are citizens and at least 18 years old) who voted in </a:t>
            </a:r>
            <a:r>
              <a:rPr lang="en-US" b="1" i="1" dirty="0"/>
              <a:t>P</a:t>
            </a:r>
            <a:r>
              <a:rPr lang="en-US" sz="1200" b="1" i="1" dirty="0" smtClean="0"/>
              <a:t>residential </a:t>
            </a:r>
            <a:r>
              <a:rPr lang="en-US" sz="1200" b="1" i="1" dirty="0"/>
              <a:t>elections</a:t>
            </a:r>
            <a:r>
              <a:rPr lang="en-US" sz="1200" i="1" dirty="0"/>
              <a:t> between 1996 and 2016.”  </a:t>
            </a:r>
          </a:p>
          <a:p>
            <a:pPr marL="171450" indent="-171450">
              <a:spcBef>
                <a:spcPts val="1200"/>
              </a:spcBef>
              <a:buFont typeface="Arial" panose="020B0604020202020204" pitchFamily="34" charset="0"/>
              <a:buChar char="•"/>
            </a:pPr>
            <a:r>
              <a:rPr lang="en-US" sz="1200" dirty="0"/>
              <a:t>Ask what they notice.  Possibilities include:</a:t>
            </a:r>
          </a:p>
          <a:p>
            <a:pPr marL="528066" lvl="1" indent="-171450">
              <a:spcBef>
                <a:spcPts val="1200"/>
              </a:spcBef>
              <a:buFont typeface="Arial" panose="020B0604020202020204" pitchFamily="34" charset="0"/>
              <a:buChar char="•"/>
            </a:pPr>
            <a:r>
              <a:rPr lang="en-US" sz="1200" dirty="0"/>
              <a:t>Slight upward trend, basically flat</a:t>
            </a:r>
          </a:p>
          <a:p>
            <a:pPr marL="528066" lvl="1" indent="-171450">
              <a:spcBef>
                <a:spcPts val="1200"/>
              </a:spcBef>
              <a:buFont typeface="Arial" panose="020B0604020202020204" pitchFamily="34" charset="0"/>
              <a:buChar char="•"/>
            </a:pPr>
            <a:r>
              <a:rPr lang="en-US" sz="1200" dirty="0"/>
              <a:t>Highest points was the 2008 election (What was different about this election?  Barack </a:t>
            </a:r>
            <a:r>
              <a:rPr lang="en-US" sz="1200" dirty="0" err="1"/>
              <a:t>O’Bama’s</a:t>
            </a:r>
            <a:r>
              <a:rPr lang="en-US" sz="1200" dirty="0"/>
              <a:t> 1</a:t>
            </a:r>
            <a:r>
              <a:rPr lang="en-US" sz="1200" baseline="30000" dirty="0"/>
              <a:t>st</a:t>
            </a:r>
            <a:r>
              <a:rPr lang="en-US" sz="1200" dirty="0"/>
              <a:t> presidential race)</a:t>
            </a:r>
          </a:p>
          <a:p>
            <a:pPr marL="171450" indent="-171450">
              <a:spcBef>
                <a:spcPts val="1200"/>
              </a:spcBef>
              <a:buFont typeface="Arial" panose="020B0604020202020204" pitchFamily="34" charset="0"/>
              <a:buChar char="•"/>
            </a:pPr>
            <a:r>
              <a:rPr lang="en-US" sz="1200" dirty="0">
                <a:cs typeface="Times New Roman"/>
              </a:rPr>
              <a:t>Move quickly through the next three slides . .</a:t>
            </a: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9</a:t>
            </a:fld>
            <a:endParaRPr lang="en-US"/>
          </a:p>
        </p:txBody>
      </p:sp>
    </p:spTree>
    <p:extLst>
      <p:ext uri="{BB962C8B-B14F-4D97-AF65-F5344CB8AC3E}">
        <p14:creationId xmlns:p14="http://schemas.microsoft.com/office/powerpoint/2010/main" val="3693820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5372100" y="6173787"/>
            <a:ext cx="3086100" cy="365125"/>
          </a:xfrm>
        </p:spPr>
        <p:txBody>
          <a:bodyPr/>
          <a:lstStyle>
            <a:lvl1pPr>
              <a:defRPr/>
            </a:lvl1pPr>
          </a:lstStyle>
          <a:p>
            <a:pPr algn="r"/>
            <a:fld id="{F47C82CB-FACA-FF4D-BCD3-D18434957AF0}" type="slidenum">
              <a:rPr lang="en-US" smtClean="0"/>
              <a:pPr algn="r"/>
              <a:t>‹#›</a:t>
            </a:fld>
            <a:endParaRPr lang="en-US" dirty="0"/>
          </a:p>
        </p:txBody>
      </p:sp>
      <p:pic>
        <p:nvPicPr>
          <p:cNvPr id="7" name="Picture 8">
            <a:extLst>
              <a:ext uri="{FF2B5EF4-FFF2-40B4-BE49-F238E27FC236}">
                <a16:creationId xmlns:a16="http://schemas.microsoft.com/office/drawing/2014/main" xmlns="" id="{660AC681-398C-A841-80B2-1125C7AE9A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843" y="6173788"/>
            <a:ext cx="1554957" cy="43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7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57EAB1F-D172-D547-A26A-20815B5FE0F0}" type="slidenum">
              <a:rPr lang="en-US" smtClean="0"/>
              <a:t>‹#›</a:t>
            </a:fld>
            <a:endParaRPr lang="en-US"/>
          </a:p>
        </p:txBody>
      </p:sp>
      <p:pic>
        <p:nvPicPr>
          <p:cNvPr id="7" name="Picture 8">
            <a:extLst>
              <a:ext uri="{FF2B5EF4-FFF2-40B4-BE49-F238E27FC236}">
                <a16:creationId xmlns:a16="http://schemas.microsoft.com/office/drawing/2014/main" xmlns="" id="{4D861C9F-B5A6-5B41-BA51-CC482B2CFB7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843" y="6173788"/>
            <a:ext cx="1554957" cy="43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72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EAB1F-D172-D547-A26A-20815B5FE0F0}" type="slidenum">
              <a:rPr lang="en-US" smtClean="0"/>
              <a:t>‹#›</a:t>
            </a:fld>
            <a:endParaRPr lang="en-US"/>
          </a:p>
        </p:txBody>
      </p:sp>
    </p:spTree>
    <p:extLst>
      <p:ext uri="{BB962C8B-B14F-4D97-AF65-F5344CB8AC3E}">
        <p14:creationId xmlns:p14="http://schemas.microsoft.com/office/powerpoint/2010/main" val="312719789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lwvsmc.org/covid.php"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state.nj.us/state/elections/voter-registration.shtml"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hyperlink" Target="https://www.state.nj.us/state/elections/assets/pdf/forms-voter-registration/68-voter-registration-english-monmouth.pdf" TargetMode="External"/><Relationship Id="rId4" Type="http://schemas.openxmlformats.org/officeDocument/2006/relationships/hyperlink" Target="https://vimeo.com/403170931?emci=584642f6-b779-ea11-a94c-00155d03b1e8&amp;emdi=d5240ac3-eb79-ea11-a94c-00155d03b1e8&amp;ceid=283310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www.state.nj.us/state/elections/voter-registration.shtml"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vote411.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tate.nj.us/state/elections/voter-registration.s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youtube.com/watch?v=pqs1bbzYZdQ" TargetMode="External"/><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2309D34B-1771-CE41-8A39-2C86A1A93C2F}"/>
              </a:ext>
            </a:extLst>
          </p:cNvPr>
          <p:cNvSpPr>
            <a:spLocks noGrp="1"/>
          </p:cNvSpPr>
          <p:nvPr>
            <p:ph type="subTitle" idx="1"/>
          </p:nvPr>
        </p:nvSpPr>
        <p:spPr>
          <a:xfrm>
            <a:off x="4625887" y="3429000"/>
            <a:ext cx="4203577" cy="2218141"/>
          </a:xfrm>
        </p:spPr>
        <p:txBody>
          <a:bodyPr anchor="t">
            <a:normAutofit/>
          </a:bodyPr>
          <a:lstStyle/>
          <a:p>
            <a:pPr algn="l">
              <a:tabLst>
                <a:tab pos="1377316" algn="l"/>
              </a:tabLst>
            </a:pPr>
            <a:r>
              <a:rPr lang="en-US" dirty="0">
                <a:solidFill>
                  <a:schemeClr val="bg1"/>
                </a:solidFill>
              </a:rPr>
              <a:t>In the time COVID-19</a:t>
            </a:r>
          </a:p>
          <a:p>
            <a:pPr algn="l"/>
            <a:r>
              <a:rPr lang="en-US" sz="3600" b="1" dirty="0">
                <a:solidFill>
                  <a:schemeClr val="bg1"/>
                </a:solidFill>
              </a:rPr>
              <a:t>How to Register </a:t>
            </a:r>
            <a:br>
              <a:rPr lang="en-US" sz="3600" b="1" dirty="0">
                <a:solidFill>
                  <a:schemeClr val="bg1"/>
                </a:solidFill>
              </a:rPr>
            </a:br>
            <a:r>
              <a:rPr lang="en-US" sz="3600" b="1" dirty="0">
                <a:solidFill>
                  <a:schemeClr val="bg1"/>
                </a:solidFill>
              </a:rPr>
              <a:t>and Vote from Home</a:t>
            </a:r>
          </a:p>
        </p:txBody>
      </p:sp>
      <p:sp>
        <p:nvSpPr>
          <p:cNvPr id="36" name="Freeform: Shape 3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8">
            <a:extLst>
              <a:ext uri="{FF2B5EF4-FFF2-40B4-BE49-F238E27FC236}">
                <a16:creationId xmlns:a16="http://schemas.microsoft.com/office/drawing/2014/main" xmlns="" id="{1FD0E121-876B-F042-BB3A-B722957627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536" y="614755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53C703EA-A0E5-F44B-97B5-CF82600BF663}"/>
              </a:ext>
            </a:extLst>
          </p:cNvPr>
          <p:cNvSpPr txBox="1"/>
          <p:nvPr/>
        </p:nvSpPr>
        <p:spPr>
          <a:xfrm>
            <a:off x="6928695" y="520949"/>
            <a:ext cx="1724238" cy="338554"/>
          </a:xfrm>
          <a:prstGeom prst="rect">
            <a:avLst/>
          </a:prstGeom>
          <a:noFill/>
        </p:spPr>
        <p:txBody>
          <a:bodyPr wrap="square" rtlCol="0">
            <a:spAutoFit/>
          </a:bodyPr>
          <a:lstStyle/>
          <a:p>
            <a:pPr algn="l">
              <a:spcBef>
                <a:spcPts val="1200"/>
              </a:spcBef>
            </a:pPr>
            <a:r>
              <a:rPr lang="en-US" sz="1600" dirty="0">
                <a:solidFill>
                  <a:schemeClr val="bg1">
                    <a:lumMod val="75000"/>
                  </a:schemeClr>
                </a:solidFill>
              </a:rPr>
              <a:t>Teacher Package</a:t>
            </a:r>
          </a:p>
        </p:txBody>
      </p:sp>
      <p:pic>
        <p:nvPicPr>
          <p:cNvPr id="9" name="Picture 1">
            <a:extLst>
              <a:ext uri="{FF2B5EF4-FFF2-40B4-BE49-F238E27FC236}">
                <a16:creationId xmlns:a16="http://schemas.microsoft.com/office/drawing/2014/main" xmlns="" id="{CA289E36-A72F-4C46-8FCA-7661400E25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34908" y="1136363"/>
            <a:ext cx="3035882" cy="306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112BDFA2-F645-F74C-BC59-F9741D03F985}"/>
              </a:ext>
            </a:extLst>
          </p:cNvPr>
          <p:cNvSpPr txBox="1"/>
          <p:nvPr/>
        </p:nvSpPr>
        <p:spPr>
          <a:xfrm>
            <a:off x="6881226" y="6299537"/>
            <a:ext cx="1819175" cy="338554"/>
          </a:xfrm>
          <a:prstGeom prst="rect">
            <a:avLst/>
          </a:prstGeom>
          <a:noFill/>
        </p:spPr>
        <p:txBody>
          <a:bodyPr wrap="square" rtlCol="0">
            <a:spAutoFit/>
          </a:bodyPr>
          <a:lstStyle/>
          <a:p>
            <a:pPr algn="r">
              <a:spcBef>
                <a:spcPts val="1200"/>
              </a:spcBef>
            </a:pPr>
            <a:r>
              <a:rPr lang="en-US" sz="1600" dirty="0">
                <a:solidFill>
                  <a:schemeClr val="bg1"/>
                </a:solidFill>
                <a:hlinkClick r:id="rId5"/>
              </a:rPr>
              <a:t>More resources</a:t>
            </a:r>
            <a:endParaRPr lang="en-US" sz="1600" dirty="0">
              <a:solidFill>
                <a:schemeClr val="bg1"/>
              </a:solidFill>
            </a:endParaRPr>
          </a:p>
        </p:txBody>
      </p:sp>
    </p:spTree>
    <p:extLst>
      <p:ext uri="{BB962C8B-B14F-4D97-AF65-F5344CB8AC3E}">
        <p14:creationId xmlns:p14="http://schemas.microsoft.com/office/powerpoint/2010/main" val="337301749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6F47619-BE3E-C343-937F-5D3B17DFCAA3}"/>
              </a:ext>
            </a:extLst>
          </p:cNvPr>
          <p:cNvGraphicFramePr>
            <a:graphicFrameLocks/>
          </p:cNvGraphicFramePr>
          <p:nvPr>
            <p:extLst>
              <p:ext uri="{D42A27DB-BD31-4B8C-83A1-F6EECF244321}">
                <p14:modId xmlns:p14="http://schemas.microsoft.com/office/powerpoint/2010/main" val="1191560167"/>
              </p:ext>
            </p:extLst>
          </p:nvPr>
        </p:nvGraphicFramePr>
        <p:xfrm>
          <a:off x="952500" y="1639301"/>
          <a:ext cx="7913914" cy="440096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xmlns="" id="{4C531E11-31BA-BE4A-B643-28590C31FA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116" y="1912694"/>
            <a:ext cx="644708" cy="3534462"/>
          </a:xfrm>
          <a:prstGeom prst="rect">
            <a:avLst/>
          </a:prstGeom>
        </p:spPr>
      </p:pic>
      <p:sp>
        <p:nvSpPr>
          <p:cNvPr id="4" name="Rectangle 3">
            <a:extLst>
              <a:ext uri="{FF2B5EF4-FFF2-40B4-BE49-F238E27FC236}">
                <a16:creationId xmlns:a16="http://schemas.microsoft.com/office/drawing/2014/main" xmlns="" id="{15A56D98-2B21-0F44-8F9A-19EED5366E85}"/>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4392974-A946-6743-84ED-0258D0E79662}"/>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AGE – PRESIDENTIAL ELECTIONS</a:t>
            </a:r>
          </a:p>
          <a:p>
            <a:endParaRPr lang="en-US" sz="2800" b="1" dirty="0"/>
          </a:p>
        </p:txBody>
      </p:sp>
      <p:sp>
        <p:nvSpPr>
          <p:cNvPr id="7" name="Slide Number Placeholder 6">
            <a:extLst>
              <a:ext uri="{FF2B5EF4-FFF2-40B4-BE49-F238E27FC236}">
                <a16:creationId xmlns:a16="http://schemas.microsoft.com/office/drawing/2014/main" xmlns="" id="{9205F899-B8AD-9D43-921D-3FE6EABB5893}"/>
              </a:ext>
            </a:extLst>
          </p:cNvPr>
          <p:cNvSpPr>
            <a:spLocks noGrp="1"/>
          </p:cNvSpPr>
          <p:nvPr>
            <p:ph type="sldNum" sz="quarter" idx="12"/>
          </p:nvPr>
        </p:nvSpPr>
        <p:spPr/>
        <p:txBody>
          <a:bodyPr/>
          <a:lstStyle/>
          <a:p>
            <a:fld id="{257EAB1F-D172-D547-A26A-20815B5FE0F0}" type="slidenum">
              <a:rPr lang="en-US" smtClean="0"/>
              <a:t>10</a:t>
            </a:fld>
            <a:endParaRPr lang="en-US"/>
          </a:p>
        </p:txBody>
      </p:sp>
    </p:spTree>
    <p:extLst>
      <p:ext uri="{BB962C8B-B14F-4D97-AF65-F5344CB8AC3E}">
        <p14:creationId xmlns:p14="http://schemas.microsoft.com/office/powerpoint/2010/main" val="231597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1420184A-DD60-664C-B09D-C3919F9A83B9}"/>
              </a:ext>
            </a:extLst>
          </p:cNvPr>
          <p:cNvGraphicFramePr>
            <a:graphicFrameLocks/>
          </p:cNvGraphicFramePr>
          <p:nvPr>
            <p:extLst>
              <p:ext uri="{D42A27DB-BD31-4B8C-83A1-F6EECF244321}">
                <p14:modId xmlns:p14="http://schemas.microsoft.com/office/powerpoint/2010/main" val="3599095969"/>
              </p:ext>
            </p:extLst>
          </p:nvPr>
        </p:nvGraphicFramePr>
        <p:xfrm>
          <a:off x="952500" y="1639818"/>
          <a:ext cx="7946571" cy="445539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xmlns="" id="{8DCADD27-737E-1B4C-AC83-CB9C84155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116" y="1897195"/>
            <a:ext cx="644708" cy="3534462"/>
          </a:xfrm>
          <a:prstGeom prst="rect">
            <a:avLst/>
          </a:prstGeom>
        </p:spPr>
      </p:pic>
      <p:sp>
        <p:nvSpPr>
          <p:cNvPr id="4" name="Rectangle 3">
            <a:extLst>
              <a:ext uri="{FF2B5EF4-FFF2-40B4-BE49-F238E27FC236}">
                <a16:creationId xmlns:a16="http://schemas.microsoft.com/office/drawing/2014/main" xmlns="" id="{93E44BA7-9420-ED45-B1F8-016B1F10255D}"/>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2054BACA-4E81-1641-9F7A-31E35327BCB0}"/>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AGE – PRESIDENTIAL ELECTIONS</a:t>
            </a:r>
          </a:p>
          <a:p>
            <a:endParaRPr lang="en-US" sz="2800" b="1" dirty="0"/>
          </a:p>
        </p:txBody>
      </p:sp>
      <p:sp>
        <p:nvSpPr>
          <p:cNvPr id="7" name="Slide Number Placeholder 6">
            <a:extLst>
              <a:ext uri="{FF2B5EF4-FFF2-40B4-BE49-F238E27FC236}">
                <a16:creationId xmlns:a16="http://schemas.microsoft.com/office/drawing/2014/main" xmlns="" id="{0285C1F3-C90D-4C42-8195-F5BC9A04D91A}"/>
              </a:ext>
            </a:extLst>
          </p:cNvPr>
          <p:cNvSpPr>
            <a:spLocks noGrp="1"/>
          </p:cNvSpPr>
          <p:nvPr>
            <p:ph type="sldNum" sz="quarter" idx="12"/>
          </p:nvPr>
        </p:nvSpPr>
        <p:spPr/>
        <p:txBody>
          <a:bodyPr/>
          <a:lstStyle/>
          <a:p>
            <a:fld id="{257EAB1F-D172-D547-A26A-20815B5FE0F0}" type="slidenum">
              <a:rPr lang="en-US" smtClean="0"/>
              <a:t>11</a:t>
            </a:fld>
            <a:endParaRPr lang="en-US"/>
          </a:p>
        </p:txBody>
      </p:sp>
    </p:spTree>
    <p:extLst>
      <p:ext uri="{BB962C8B-B14F-4D97-AF65-F5344CB8AC3E}">
        <p14:creationId xmlns:p14="http://schemas.microsoft.com/office/powerpoint/2010/main" val="146329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86DF4D64-234E-7947-99AE-04602E00CE7E}"/>
              </a:ext>
            </a:extLst>
          </p:cNvPr>
          <p:cNvGraphicFramePr>
            <a:graphicFrameLocks/>
          </p:cNvGraphicFramePr>
          <p:nvPr>
            <p:extLst>
              <p:ext uri="{D42A27DB-BD31-4B8C-83A1-F6EECF244321}">
                <p14:modId xmlns:p14="http://schemas.microsoft.com/office/powerpoint/2010/main" val="2211288653"/>
              </p:ext>
            </p:extLst>
          </p:nvPr>
        </p:nvGraphicFramePr>
        <p:xfrm>
          <a:off x="928643" y="1666251"/>
          <a:ext cx="7381261" cy="423747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xmlns="" id="{D161A932-BEE0-E142-AA98-FC441280D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660" y="1739318"/>
            <a:ext cx="644708" cy="3534462"/>
          </a:xfrm>
          <a:prstGeom prst="rect">
            <a:avLst/>
          </a:prstGeom>
        </p:spPr>
      </p:pic>
      <p:sp>
        <p:nvSpPr>
          <p:cNvPr id="4" name="Rectangle 3">
            <a:extLst>
              <a:ext uri="{FF2B5EF4-FFF2-40B4-BE49-F238E27FC236}">
                <a16:creationId xmlns:a16="http://schemas.microsoft.com/office/drawing/2014/main" xmlns="" id="{69FE9500-6207-2340-8973-ED0FCBB76D8F}"/>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5B7C4A1-83B8-2846-9619-6F9D1FDB0C75}"/>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AGE – PRESIDENTIAL ELECTIONS</a:t>
            </a:r>
          </a:p>
          <a:p>
            <a:endParaRPr lang="en-US" sz="2800" b="1" dirty="0"/>
          </a:p>
        </p:txBody>
      </p:sp>
      <p:sp>
        <p:nvSpPr>
          <p:cNvPr id="6" name="Rectangle 5">
            <a:extLst>
              <a:ext uri="{FF2B5EF4-FFF2-40B4-BE49-F238E27FC236}">
                <a16:creationId xmlns:a16="http://schemas.microsoft.com/office/drawing/2014/main" xmlns="" id="{169F79AC-81E1-D949-8C08-6FEEF15106FE}"/>
              </a:ext>
            </a:extLst>
          </p:cNvPr>
          <p:cNvSpPr/>
          <p:nvPr/>
        </p:nvSpPr>
        <p:spPr>
          <a:xfrm>
            <a:off x="867912" y="5719056"/>
            <a:ext cx="7755924" cy="369332"/>
          </a:xfrm>
          <a:prstGeom prst="rect">
            <a:avLst/>
          </a:prstGeom>
          <a:solidFill>
            <a:srgbClr val="C00000"/>
          </a:solidFill>
        </p:spPr>
        <p:txBody>
          <a:bodyPr wrap="square">
            <a:spAutoFit/>
          </a:bodyPr>
          <a:lstStyle/>
          <a:p>
            <a:r>
              <a:rPr lang="en-US" b="1" dirty="0">
                <a:solidFill>
                  <a:schemeClr val="bg1"/>
                </a:solidFill>
              </a:rPr>
              <a:t>What do the slides tell you for sure, and what assumptions might you make?</a:t>
            </a:r>
          </a:p>
        </p:txBody>
      </p:sp>
      <p:sp>
        <p:nvSpPr>
          <p:cNvPr id="8" name="Slide Number Placeholder 7">
            <a:extLst>
              <a:ext uri="{FF2B5EF4-FFF2-40B4-BE49-F238E27FC236}">
                <a16:creationId xmlns:a16="http://schemas.microsoft.com/office/drawing/2014/main" xmlns="" id="{CAEAFD27-C3B9-734F-9CBA-B9F16AF841DB}"/>
              </a:ext>
            </a:extLst>
          </p:cNvPr>
          <p:cNvSpPr>
            <a:spLocks noGrp="1"/>
          </p:cNvSpPr>
          <p:nvPr>
            <p:ph type="sldNum" sz="quarter" idx="12"/>
          </p:nvPr>
        </p:nvSpPr>
        <p:spPr/>
        <p:txBody>
          <a:bodyPr/>
          <a:lstStyle/>
          <a:p>
            <a:fld id="{257EAB1F-D172-D547-A26A-20815B5FE0F0}" type="slidenum">
              <a:rPr lang="en-US" smtClean="0"/>
              <a:t>12</a:t>
            </a:fld>
            <a:endParaRPr lang="en-US"/>
          </a:p>
        </p:txBody>
      </p:sp>
    </p:spTree>
    <p:extLst>
      <p:ext uri="{BB962C8B-B14F-4D97-AF65-F5344CB8AC3E}">
        <p14:creationId xmlns:p14="http://schemas.microsoft.com/office/powerpoint/2010/main" val="289480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1CB4DC8-49EF-5144-AC03-A99F7DDEC774}"/>
              </a:ext>
            </a:extLst>
          </p:cNvPr>
          <p:cNvSpPr txBox="1"/>
          <p:nvPr/>
        </p:nvSpPr>
        <p:spPr>
          <a:xfrm>
            <a:off x="512866" y="426373"/>
            <a:ext cx="4500439" cy="1323439"/>
          </a:xfrm>
          <a:prstGeom prst="rect">
            <a:avLst/>
          </a:prstGeom>
          <a:noFill/>
        </p:spPr>
        <p:txBody>
          <a:bodyPr wrap="square" rtlCol="0">
            <a:spAutoFit/>
          </a:bodyPr>
          <a:lstStyle/>
          <a:p>
            <a:r>
              <a:rPr lang="en-US" sz="4000" b="1" dirty="0"/>
              <a:t>What does the graph tell you?</a:t>
            </a:r>
          </a:p>
        </p:txBody>
      </p:sp>
      <p:sp>
        <p:nvSpPr>
          <p:cNvPr id="2" name="TextBox 1">
            <a:extLst>
              <a:ext uri="{FF2B5EF4-FFF2-40B4-BE49-F238E27FC236}">
                <a16:creationId xmlns:a16="http://schemas.microsoft.com/office/drawing/2014/main" xmlns="" id="{F2CCC3A8-47F3-454A-806F-85026F1BF23E}"/>
              </a:ext>
            </a:extLst>
          </p:cNvPr>
          <p:cNvSpPr txBox="1"/>
          <p:nvPr/>
        </p:nvSpPr>
        <p:spPr>
          <a:xfrm>
            <a:off x="512866" y="3169812"/>
            <a:ext cx="3967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xmlns="" id="{B9C4FE2B-0326-404A-86F0-5DDCEB4032F4}"/>
              </a:ext>
            </a:extLst>
          </p:cNvPr>
          <p:cNvSpPr txBox="1"/>
          <p:nvPr/>
        </p:nvSpPr>
        <p:spPr>
          <a:xfrm>
            <a:off x="4572000" y="3180570"/>
            <a:ext cx="3967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xmlns="" id="{751F4874-7D98-6844-9987-4586DD112038}"/>
              </a:ext>
            </a:extLst>
          </p:cNvPr>
          <p:cNvSpPr txBox="1"/>
          <p:nvPr/>
        </p:nvSpPr>
        <p:spPr>
          <a:xfrm>
            <a:off x="889688" y="2506577"/>
            <a:ext cx="2586681" cy="553998"/>
          </a:xfrm>
          <a:prstGeom prst="rect">
            <a:avLst/>
          </a:prstGeom>
          <a:noFill/>
        </p:spPr>
        <p:txBody>
          <a:bodyPr wrap="square" rtlCol="0">
            <a:spAutoFit/>
          </a:bodyPr>
          <a:lstStyle/>
          <a:p>
            <a:pPr algn="ctr"/>
            <a:r>
              <a:rPr lang="en-US" b="1" dirty="0"/>
              <a:t>Facts </a:t>
            </a:r>
            <a:r>
              <a:rPr lang="en-US" dirty="0"/>
              <a:t/>
            </a:r>
            <a:br>
              <a:rPr lang="en-US" dirty="0"/>
            </a:br>
            <a:r>
              <a:rPr lang="en-US" sz="1200" dirty="0"/>
              <a:t>(What you know for sure)</a:t>
            </a:r>
            <a:endParaRPr lang="en-US" dirty="0"/>
          </a:p>
        </p:txBody>
      </p:sp>
      <p:sp>
        <p:nvSpPr>
          <p:cNvPr id="9" name="TextBox 8">
            <a:extLst>
              <a:ext uri="{FF2B5EF4-FFF2-40B4-BE49-F238E27FC236}">
                <a16:creationId xmlns:a16="http://schemas.microsoft.com/office/drawing/2014/main" xmlns="" id="{EF23EA8D-E454-DA4A-B54C-49C4DC045A98}"/>
              </a:ext>
            </a:extLst>
          </p:cNvPr>
          <p:cNvSpPr txBox="1"/>
          <p:nvPr/>
        </p:nvSpPr>
        <p:spPr>
          <a:xfrm>
            <a:off x="5420496" y="2508571"/>
            <a:ext cx="2586681" cy="553998"/>
          </a:xfrm>
          <a:prstGeom prst="rect">
            <a:avLst/>
          </a:prstGeom>
          <a:noFill/>
        </p:spPr>
        <p:txBody>
          <a:bodyPr wrap="square" rtlCol="0">
            <a:spAutoFit/>
          </a:bodyPr>
          <a:lstStyle/>
          <a:p>
            <a:pPr algn="ctr"/>
            <a:r>
              <a:rPr lang="en-US" b="1" dirty="0"/>
              <a:t>Assumptions</a:t>
            </a:r>
            <a:r>
              <a:rPr lang="en-US" dirty="0">
                <a:solidFill>
                  <a:prstClr val="black"/>
                </a:solidFill>
              </a:rPr>
              <a:t/>
            </a:r>
            <a:br>
              <a:rPr lang="en-US" dirty="0">
                <a:solidFill>
                  <a:prstClr val="black"/>
                </a:solidFill>
              </a:rPr>
            </a:br>
            <a:r>
              <a:rPr lang="en-US" sz="1200" dirty="0">
                <a:solidFill>
                  <a:prstClr val="black"/>
                </a:solidFill>
              </a:rPr>
              <a:t>(What you think might be going on)</a:t>
            </a:r>
            <a:endParaRPr lang="en-US" dirty="0"/>
          </a:p>
        </p:txBody>
      </p:sp>
      <p:pic>
        <p:nvPicPr>
          <p:cNvPr id="4" name="Picture 3">
            <a:extLst>
              <a:ext uri="{FF2B5EF4-FFF2-40B4-BE49-F238E27FC236}">
                <a16:creationId xmlns:a16="http://schemas.microsoft.com/office/drawing/2014/main" xmlns="" id="{7A881A6D-DE7F-9942-978F-3411F4690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305" y="293593"/>
            <a:ext cx="2758699" cy="2069024"/>
          </a:xfrm>
          <a:prstGeom prst="rect">
            <a:avLst/>
          </a:prstGeom>
          <a:ln>
            <a:solidFill>
              <a:schemeClr val="bg1">
                <a:lumMod val="50000"/>
              </a:schemeClr>
            </a:solidFill>
          </a:ln>
        </p:spPr>
      </p:pic>
      <p:sp>
        <p:nvSpPr>
          <p:cNvPr id="3" name="Footer Placeholder 2">
            <a:extLst>
              <a:ext uri="{FF2B5EF4-FFF2-40B4-BE49-F238E27FC236}">
                <a16:creationId xmlns:a16="http://schemas.microsoft.com/office/drawing/2014/main" xmlns="" id="{2F6C9A2C-AA79-6449-9116-2E5B1AC3352F}"/>
              </a:ext>
            </a:extLst>
          </p:cNvPr>
          <p:cNvSpPr>
            <a:spLocks noGrp="1"/>
          </p:cNvSpPr>
          <p:nvPr>
            <p:ph type="ftr" sz="quarter" idx="11"/>
          </p:nvPr>
        </p:nvSpPr>
        <p:spPr/>
        <p:txBody>
          <a:bodyPr/>
          <a:lstStyle/>
          <a:p>
            <a:pPr algn="r"/>
            <a:fld id="{9DCFFB96-C73A-6946-87BB-ECBE37977D5A}" type="slidenum">
              <a:rPr lang="en-US" smtClean="0"/>
              <a:t>13</a:t>
            </a:fld>
            <a:endParaRPr lang="en-US" dirty="0"/>
          </a:p>
        </p:txBody>
      </p:sp>
    </p:spTree>
    <p:extLst>
      <p:ext uri="{BB962C8B-B14F-4D97-AF65-F5344CB8AC3E}">
        <p14:creationId xmlns:p14="http://schemas.microsoft.com/office/powerpoint/2010/main" val="287496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6F111206-4492-ED4B-854D-6E8C4BE430CB}"/>
              </a:ext>
            </a:extLst>
          </p:cNvPr>
          <p:cNvSpPr>
            <a:spLocks noGrp="1"/>
          </p:cNvSpPr>
          <p:nvPr>
            <p:ph idx="1"/>
          </p:nvPr>
        </p:nvSpPr>
        <p:spPr>
          <a:xfrm>
            <a:off x="888137" y="2772563"/>
            <a:ext cx="7861425" cy="3251086"/>
          </a:xfrm>
        </p:spPr>
        <p:txBody>
          <a:bodyPr>
            <a:normAutofit/>
          </a:bodyPr>
          <a:lstStyle/>
          <a:p>
            <a:r>
              <a:rPr lang="en-US" sz="2400" dirty="0"/>
              <a:t>The next four slides show the difference, by race, in the percentage of </a:t>
            </a:r>
            <a:r>
              <a:rPr lang="en-US" sz="2400" b="1" dirty="0">
                <a:solidFill>
                  <a:srgbClr val="C00000"/>
                </a:solidFill>
              </a:rPr>
              <a:t>eligible voters</a:t>
            </a:r>
            <a:r>
              <a:rPr lang="en-US" sz="2400" dirty="0">
                <a:solidFill>
                  <a:srgbClr val="C00000"/>
                </a:solidFill>
              </a:rPr>
              <a:t> </a:t>
            </a:r>
            <a:r>
              <a:rPr lang="en-US" sz="2400" dirty="0"/>
              <a:t>who </a:t>
            </a:r>
            <a:r>
              <a:rPr lang="en-US" sz="2400" b="1" dirty="0">
                <a:solidFill>
                  <a:srgbClr val="C00000"/>
                </a:solidFill>
              </a:rPr>
              <a:t>actually voted </a:t>
            </a:r>
            <a:r>
              <a:rPr lang="en-US" sz="2400" dirty="0"/>
              <a:t>in Presidential elections from 1996 through 2016.</a:t>
            </a:r>
          </a:p>
          <a:p>
            <a:endParaRPr lang="en-US" sz="2400" dirty="0"/>
          </a:p>
          <a:p>
            <a:r>
              <a:rPr lang="en-US" sz="2400" dirty="0"/>
              <a:t>Notice how your race or ethnicity compares to other groups.</a:t>
            </a:r>
          </a:p>
        </p:txBody>
      </p:sp>
      <p:sp>
        <p:nvSpPr>
          <p:cNvPr id="7" name="Rectangle 6">
            <a:extLst>
              <a:ext uri="{FF2B5EF4-FFF2-40B4-BE49-F238E27FC236}">
                <a16:creationId xmlns:a16="http://schemas.microsoft.com/office/drawing/2014/main" xmlns="" id="{8D202F63-C236-F04E-9116-FF1C12566671}"/>
              </a:ext>
            </a:extLst>
          </p:cNvPr>
          <p:cNvSpPr/>
          <p:nvPr/>
        </p:nvSpPr>
        <p:spPr>
          <a:xfrm>
            <a:off x="0" y="-1"/>
            <a:ext cx="9144000" cy="23479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CF13162-8723-C742-ACC6-37788FCD76D1}"/>
              </a:ext>
            </a:extLst>
          </p:cNvPr>
          <p:cNvSpPr txBox="1"/>
          <p:nvPr/>
        </p:nvSpPr>
        <p:spPr>
          <a:xfrm>
            <a:off x="280116" y="424569"/>
            <a:ext cx="5857213" cy="1754326"/>
          </a:xfrm>
          <a:prstGeom prst="rect">
            <a:avLst/>
          </a:prstGeom>
          <a:noFill/>
        </p:spPr>
        <p:txBody>
          <a:bodyPr wrap="square" rtlCol="0">
            <a:spAutoFit/>
          </a:bodyPr>
          <a:lstStyle/>
          <a:p>
            <a:r>
              <a:rPr lang="en-US" sz="4400" b="1" dirty="0"/>
              <a:t>Who votes?  </a:t>
            </a:r>
            <a:r>
              <a:rPr lang="en-US" sz="3200" b="1" dirty="0"/>
              <a:t/>
            </a:r>
            <a:br>
              <a:rPr lang="en-US" sz="3200" b="1" dirty="0"/>
            </a:br>
            <a:r>
              <a:rPr lang="en-US" sz="3200" b="1" dirty="0"/>
              <a:t>Does </a:t>
            </a:r>
            <a:r>
              <a:rPr lang="en-US" sz="3200" b="1" dirty="0">
                <a:solidFill>
                  <a:srgbClr val="C00000"/>
                </a:solidFill>
              </a:rPr>
              <a:t>RACE</a:t>
            </a:r>
            <a:r>
              <a:rPr lang="en-US" sz="3200" b="1" dirty="0"/>
              <a:t> make a difference?</a:t>
            </a:r>
          </a:p>
          <a:p>
            <a:endParaRPr lang="en-US" sz="3200" b="1" dirty="0"/>
          </a:p>
        </p:txBody>
      </p:sp>
      <p:pic>
        <p:nvPicPr>
          <p:cNvPr id="12" name="Picture 3">
            <a:extLst>
              <a:ext uri="{FF2B5EF4-FFF2-40B4-BE49-F238E27FC236}">
                <a16:creationId xmlns:a16="http://schemas.microsoft.com/office/drawing/2014/main" xmlns="" id="{96C259EA-8455-C748-9216-9DA543F892E9}"/>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6137329" y="368423"/>
            <a:ext cx="2291344" cy="150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B7BDB4C4-5CB1-FC44-943C-B7E6D02997DF}"/>
              </a:ext>
            </a:extLst>
          </p:cNvPr>
          <p:cNvSpPr>
            <a:spLocks noGrp="1"/>
          </p:cNvSpPr>
          <p:nvPr>
            <p:ph type="sldNum" sz="quarter" idx="12"/>
          </p:nvPr>
        </p:nvSpPr>
        <p:spPr/>
        <p:txBody>
          <a:bodyPr/>
          <a:lstStyle/>
          <a:p>
            <a:fld id="{257EAB1F-D172-D547-A26A-20815B5FE0F0}" type="slidenum">
              <a:rPr lang="en-US" smtClean="0"/>
              <a:t>14</a:t>
            </a:fld>
            <a:endParaRPr lang="en-US"/>
          </a:p>
        </p:txBody>
      </p:sp>
    </p:spTree>
    <p:extLst>
      <p:ext uri="{BB962C8B-B14F-4D97-AF65-F5344CB8AC3E}">
        <p14:creationId xmlns:p14="http://schemas.microsoft.com/office/powerpoint/2010/main" val="217233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AFB1EF-F56C-C64B-B778-33F8E81DA2B5}"/>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F5D9791-385A-7D4F-BB48-B8FB936496B2}"/>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t>
            </a:r>
            <a:r>
              <a:rPr lang="en-US" sz="2800" b="1" dirty="0">
                <a:solidFill>
                  <a:srgbClr val="C00000"/>
                </a:solidFill>
              </a:rPr>
              <a:t>RACE</a:t>
            </a:r>
            <a:r>
              <a:rPr lang="en-US" sz="2800" b="1" dirty="0"/>
              <a:t> – PRESIDENTIAL ELECTIONS</a:t>
            </a:r>
          </a:p>
          <a:p>
            <a:endParaRPr lang="en-US" sz="2800" b="1" dirty="0"/>
          </a:p>
        </p:txBody>
      </p:sp>
      <p:graphicFrame>
        <p:nvGraphicFramePr>
          <p:cNvPr id="4" name="Chart 3">
            <a:extLst>
              <a:ext uri="{FF2B5EF4-FFF2-40B4-BE49-F238E27FC236}">
                <a16:creationId xmlns:a16="http://schemas.microsoft.com/office/drawing/2014/main" xmlns="" id="{3033D973-CE6A-F64D-BD2A-35725C5C73E7}"/>
              </a:ext>
            </a:extLst>
          </p:cNvPr>
          <p:cNvGraphicFramePr>
            <a:graphicFrameLocks/>
          </p:cNvGraphicFramePr>
          <p:nvPr>
            <p:extLst>
              <p:ext uri="{D42A27DB-BD31-4B8C-83A1-F6EECF244321}">
                <p14:modId xmlns:p14="http://schemas.microsoft.com/office/powerpoint/2010/main" val="2204727059"/>
              </p:ext>
            </p:extLst>
          </p:nvPr>
        </p:nvGraphicFramePr>
        <p:xfrm>
          <a:off x="952500" y="1638300"/>
          <a:ext cx="7341954" cy="4465003"/>
        </p:xfrm>
        <a:graphic>
          <a:graphicData uri="http://schemas.openxmlformats.org/drawingml/2006/chart">
            <c:chart xmlns:c="http://schemas.openxmlformats.org/drawingml/2006/chart" xmlns:r="http://schemas.openxmlformats.org/officeDocument/2006/relationships" r:id="rId3"/>
          </a:graphicData>
        </a:graphic>
      </p:graphicFrame>
      <p:sp>
        <p:nvSpPr>
          <p:cNvPr id="7" name="Up Arrow 6">
            <a:extLst>
              <a:ext uri="{FF2B5EF4-FFF2-40B4-BE49-F238E27FC236}">
                <a16:creationId xmlns:a16="http://schemas.microsoft.com/office/drawing/2014/main" xmlns="" id="{4C84FDB9-CF3D-F445-AD5B-39B50BE886F3}"/>
              </a:ext>
            </a:extLst>
          </p:cNvPr>
          <p:cNvSpPr/>
          <p:nvPr/>
        </p:nvSpPr>
        <p:spPr>
          <a:xfrm>
            <a:off x="207017" y="2102735"/>
            <a:ext cx="618186" cy="351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ln w="0"/>
                <a:solidFill>
                  <a:schemeClr val="bg1"/>
                </a:solidFill>
                <a:effectLst>
                  <a:outerShdw blurRad="38100" dist="19050" dir="2700000" algn="tl" rotWithShape="0">
                    <a:schemeClr val="dk1">
                      <a:alpha val="40000"/>
                    </a:schemeClr>
                  </a:outerShdw>
                </a:effectLst>
              </a:rPr>
              <a:t>GOOD</a:t>
            </a:r>
          </a:p>
        </p:txBody>
      </p:sp>
      <p:sp>
        <p:nvSpPr>
          <p:cNvPr id="3" name="Slide Number Placeholder 2">
            <a:extLst>
              <a:ext uri="{FF2B5EF4-FFF2-40B4-BE49-F238E27FC236}">
                <a16:creationId xmlns:a16="http://schemas.microsoft.com/office/drawing/2014/main" xmlns="" id="{BDED1043-1BE4-1541-A6B1-0403DE7802C2}"/>
              </a:ext>
            </a:extLst>
          </p:cNvPr>
          <p:cNvSpPr>
            <a:spLocks noGrp="1"/>
          </p:cNvSpPr>
          <p:nvPr>
            <p:ph type="sldNum" sz="quarter" idx="12"/>
          </p:nvPr>
        </p:nvSpPr>
        <p:spPr/>
        <p:txBody>
          <a:bodyPr/>
          <a:lstStyle/>
          <a:p>
            <a:fld id="{257EAB1F-D172-D547-A26A-20815B5FE0F0}" type="slidenum">
              <a:rPr lang="en-US" smtClean="0"/>
              <a:t>15</a:t>
            </a:fld>
            <a:endParaRPr lang="en-US"/>
          </a:p>
        </p:txBody>
      </p:sp>
    </p:spTree>
    <p:extLst>
      <p:ext uri="{BB962C8B-B14F-4D97-AF65-F5344CB8AC3E}">
        <p14:creationId xmlns:p14="http://schemas.microsoft.com/office/powerpoint/2010/main" val="84585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9FE9500-6207-2340-8973-ED0FCBB76D8F}"/>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5B7C4A1-83B8-2846-9619-6F9D1FDB0C75}"/>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t>
            </a:r>
            <a:r>
              <a:rPr lang="en-US" sz="2800" b="1" dirty="0">
                <a:solidFill>
                  <a:srgbClr val="C00000"/>
                </a:solidFill>
              </a:rPr>
              <a:t>RACE</a:t>
            </a:r>
            <a:r>
              <a:rPr lang="en-US" sz="2800" b="1" dirty="0"/>
              <a:t>– PRESIDENTIAL ELECTIONS</a:t>
            </a:r>
          </a:p>
          <a:p>
            <a:endParaRPr lang="en-US" sz="2800" b="1" dirty="0"/>
          </a:p>
        </p:txBody>
      </p:sp>
      <p:sp>
        <p:nvSpPr>
          <p:cNvPr id="7" name="Up Arrow 6">
            <a:extLst>
              <a:ext uri="{FF2B5EF4-FFF2-40B4-BE49-F238E27FC236}">
                <a16:creationId xmlns:a16="http://schemas.microsoft.com/office/drawing/2014/main" xmlns="" id="{814B282A-75E8-0540-9B7B-DA6029CF93B0}"/>
              </a:ext>
            </a:extLst>
          </p:cNvPr>
          <p:cNvSpPr/>
          <p:nvPr/>
        </p:nvSpPr>
        <p:spPr>
          <a:xfrm>
            <a:off x="171333" y="2109547"/>
            <a:ext cx="618186" cy="351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ln w="0"/>
                <a:solidFill>
                  <a:schemeClr val="bg1"/>
                </a:solidFill>
                <a:effectLst>
                  <a:outerShdw blurRad="38100" dist="19050" dir="2700000" algn="tl" rotWithShape="0">
                    <a:schemeClr val="dk1">
                      <a:alpha val="40000"/>
                    </a:schemeClr>
                  </a:outerShdw>
                </a:effectLst>
              </a:rPr>
              <a:t>GOOD</a:t>
            </a:r>
          </a:p>
        </p:txBody>
      </p:sp>
      <p:graphicFrame>
        <p:nvGraphicFramePr>
          <p:cNvPr id="8" name="Chart 7">
            <a:extLst>
              <a:ext uri="{FF2B5EF4-FFF2-40B4-BE49-F238E27FC236}">
                <a16:creationId xmlns:a16="http://schemas.microsoft.com/office/drawing/2014/main" xmlns="" id="{4360FD2C-71A7-BF41-8450-6FF6E4D87376}"/>
              </a:ext>
            </a:extLst>
          </p:cNvPr>
          <p:cNvGraphicFramePr>
            <a:graphicFrameLocks/>
          </p:cNvGraphicFramePr>
          <p:nvPr>
            <p:extLst>
              <p:ext uri="{D42A27DB-BD31-4B8C-83A1-F6EECF244321}">
                <p14:modId xmlns:p14="http://schemas.microsoft.com/office/powerpoint/2010/main" val="3760765639"/>
              </p:ext>
            </p:extLst>
          </p:nvPr>
        </p:nvGraphicFramePr>
        <p:xfrm>
          <a:off x="952500" y="1661215"/>
          <a:ext cx="7080486" cy="449743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2DE228FC-CAF1-4E44-AA62-C823B2E4EB6A}"/>
              </a:ext>
            </a:extLst>
          </p:cNvPr>
          <p:cNvSpPr>
            <a:spLocks noGrp="1"/>
          </p:cNvSpPr>
          <p:nvPr>
            <p:ph type="sldNum" sz="quarter" idx="12"/>
          </p:nvPr>
        </p:nvSpPr>
        <p:spPr/>
        <p:txBody>
          <a:bodyPr/>
          <a:lstStyle/>
          <a:p>
            <a:fld id="{257EAB1F-D172-D547-A26A-20815B5FE0F0}" type="slidenum">
              <a:rPr lang="en-US" smtClean="0"/>
              <a:t>16</a:t>
            </a:fld>
            <a:endParaRPr lang="en-US"/>
          </a:p>
        </p:txBody>
      </p:sp>
    </p:spTree>
    <p:extLst>
      <p:ext uri="{BB962C8B-B14F-4D97-AF65-F5344CB8AC3E}">
        <p14:creationId xmlns:p14="http://schemas.microsoft.com/office/powerpoint/2010/main" val="294268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5A56D98-2B21-0F44-8F9A-19EED5366E85}"/>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4392974-A946-6743-84ED-0258D0E79662}"/>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t>
            </a:r>
            <a:r>
              <a:rPr lang="en-US" sz="2800" b="1" dirty="0">
                <a:solidFill>
                  <a:srgbClr val="C00000"/>
                </a:solidFill>
              </a:rPr>
              <a:t>RACE</a:t>
            </a:r>
            <a:r>
              <a:rPr lang="en-US" sz="2800" b="1" dirty="0"/>
              <a:t>– PRESIDENTIAL ELECTIONS</a:t>
            </a:r>
          </a:p>
          <a:p>
            <a:endParaRPr lang="en-US" sz="2800" b="1" dirty="0"/>
          </a:p>
        </p:txBody>
      </p:sp>
      <p:sp>
        <p:nvSpPr>
          <p:cNvPr id="6" name="Up Arrow 5">
            <a:extLst>
              <a:ext uri="{FF2B5EF4-FFF2-40B4-BE49-F238E27FC236}">
                <a16:creationId xmlns:a16="http://schemas.microsoft.com/office/drawing/2014/main" xmlns="" id="{39227680-21AA-D241-9340-3AB8375A98AB}"/>
              </a:ext>
            </a:extLst>
          </p:cNvPr>
          <p:cNvSpPr/>
          <p:nvPr/>
        </p:nvSpPr>
        <p:spPr>
          <a:xfrm>
            <a:off x="159953" y="2096011"/>
            <a:ext cx="618186" cy="351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ln w="0"/>
                <a:solidFill>
                  <a:schemeClr val="bg1"/>
                </a:solidFill>
                <a:effectLst>
                  <a:outerShdw blurRad="38100" dist="19050" dir="2700000" algn="tl" rotWithShape="0">
                    <a:schemeClr val="dk1">
                      <a:alpha val="40000"/>
                    </a:schemeClr>
                  </a:outerShdw>
                </a:effectLst>
              </a:rPr>
              <a:t>GOOD</a:t>
            </a:r>
          </a:p>
        </p:txBody>
      </p:sp>
      <p:graphicFrame>
        <p:nvGraphicFramePr>
          <p:cNvPr id="7" name="Chart 6">
            <a:extLst>
              <a:ext uri="{FF2B5EF4-FFF2-40B4-BE49-F238E27FC236}">
                <a16:creationId xmlns:a16="http://schemas.microsoft.com/office/drawing/2014/main" xmlns="" id="{65E9116B-B696-A041-B2D0-0B791D296AAD}"/>
              </a:ext>
            </a:extLst>
          </p:cNvPr>
          <p:cNvGraphicFramePr>
            <a:graphicFrameLocks/>
          </p:cNvGraphicFramePr>
          <p:nvPr>
            <p:extLst>
              <p:ext uri="{D42A27DB-BD31-4B8C-83A1-F6EECF244321}">
                <p14:modId xmlns:p14="http://schemas.microsoft.com/office/powerpoint/2010/main" val="3264701374"/>
              </p:ext>
            </p:extLst>
          </p:nvPr>
        </p:nvGraphicFramePr>
        <p:xfrm>
          <a:off x="952500" y="1673782"/>
          <a:ext cx="7428216" cy="463018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7518D157-4D79-8742-BC31-71F2F588E9B0}"/>
              </a:ext>
            </a:extLst>
          </p:cNvPr>
          <p:cNvSpPr>
            <a:spLocks noGrp="1"/>
          </p:cNvSpPr>
          <p:nvPr>
            <p:ph type="sldNum" sz="quarter" idx="12"/>
          </p:nvPr>
        </p:nvSpPr>
        <p:spPr/>
        <p:txBody>
          <a:bodyPr/>
          <a:lstStyle/>
          <a:p>
            <a:fld id="{257EAB1F-D172-D547-A26A-20815B5FE0F0}" type="slidenum">
              <a:rPr lang="en-US" smtClean="0"/>
              <a:t>17</a:t>
            </a:fld>
            <a:endParaRPr lang="en-US"/>
          </a:p>
        </p:txBody>
      </p:sp>
    </p:spTree>
    <p:extLst>
      <p:ext uri="{BB962C8B-B14F-4D97-AF65-F5344CB8AC3E}">
        <p14:creationId xmlns:p14="http://schemas.microsoft.com/office/powerpoint/2010/main" val="181858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E44BA7-9420-ED45-B1F8-016B1F10255D}"/>
              </a:ext>
            </a:extLst>
          </p:cNvPr>
          <p:cNvSpPr/>
          <p:nvPr/>
        </p:nvSpPr>
        <p:spPr>
          <a:xfrm>
            <a:off x="0" y="-15008"/>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2054BACA-4E81-1641-9F7A-31E35327BCB0}"/>
              </a:ext>
            </a:extLst>
          </p:cNvPr>
          <p:cNvSpPr txBox="1"/>
          <p:nvPr/>
        </p:nvSpPr>
        <p:spPr>
          <a:xfrm>
            <a:off x="280116" y="424569"/>
            <a:ext cx="8863884" cy="954107"/>
          </a:xfrm>
          <a:prstGeom prst="rect">
            <a:avLst/>
          </a:prstGeom>
          <a:noFill/>
        </p:spPr>
        <p:txBody>
          <a:bodyPr wrap="square" rtlCol="0">
            <a:spAutoFit/>
          </a:bodyPr>
          <a:lstStyle/>
          <a:p>
            <a:r>
              <a:rPr lang="en-US" sz="2800" b="1" dirty="0"/>
              <a:t>VOTER TURNOUT BY </a:t>
            </a:r>
            <a:r>
              <a:rPr lang="en-US" sz="2800" b="1" dirty="0">
                <a:solidFill>
                  <a:srgbClr val="C00000"/>
                </a:solidFill>
              </a:rPr>
              <a:t>RACE</a:t>
            </a:r>
            <a:r>
              <a:rPr lang="en-US" sz="2800" b="1" dirty="0"/>
              <a:t>– PRESIDENTIAL ELECTIONS</a:t>
            </a:r>
          </a:p>
          <a:p>
            <a:endParaRPr lang="en-US" sz="2800" b="1" dirty="0"/>
          </a:p>
        </p:txBody>
      </p:sp>
      <p:sp>
        <p:nvSpPr>
          <p:cNvPr id="6" name="Up Arrow 5">
            <a:extLst>
              <a:ext uri="{FF2B5EF4-FFF2-40B4-BE49-F238E27FC236}">
                <a16:creationId xmlns:a16="http://schemas.microsoft.com/office/drawing/2014/main" xmlns="" id="{54A993D3-B423-4349-8CDE-EE178B1DF75C}"/>
              </a:ext>
            </a:extLst>
          </p:cNvPr>
          <p:cNvSpPr/>
          <p:nvPr/>
        </p:nvSpPr>
        <p:spPr>
          <a:xfrm>
            <a:off x="112888" y="2102735"/>
            <a:ext cx="618186" cy="351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ln w="0"/>
                <a:solidFill>
                  <a:schemeClr val="bg1"/>
                </a:solidFill>
                <a:effectLst>
                  <a:outerShdw blurRad="38100" dist="19050" dir="2700000" algn="tl" rotWithShape="0">
                    <a:schemeClr val="dk1">
                      <a:alpha val="40000"/>
                    </a:schemeClr>
                  </a:outerShdw>
                </a:effectLst>
              </a:rPr>
              <a:t>GOOD</a:t>
            </a:r>
          </a:p>
        </p:txBody>
      </p:sp>
      <p:graphicFrame>
        <p:nvGraphicFramePr>
          <p:cNvPr id="8" name="Chart 7">
            <a:extLst>
              <a:ext uri="{FF2B5EF4-FFF2-40B4-BE49-F238E27FC236}">
                <a16:creationId xmlns:a16="http://schemas.microsoft.com/office/drawing/2014/main" xmlns="" id="{791FB6CF-5E3D-9546-8FB2-8A5926F7C265}"/>
              </a:ext>
            </a:extLst>
          </p:cNvPr>
          <p:cNvGraphicFramePr>
            <a:graphicFrameLocks/>
          </p:cNvGraphicFramePr>
          <p:nvPr>
            <p:extLst>
              <p:ext uri="{D42A27DB-BD31-4B8C-83A1-F6EECF244321}">
                <p14:modId xmlns:p14="http://schemas.microsoft.com/office/powerpoint/2010/main" val="3943425713"/>
              </p:ext>
            </p:extLst>
          </p:nvPr>
        </p:nvGraphicFramePr>
        <p:xfrm>
          <a:off x="952500" y="1638300"/>
          <a:ext cx="7111308" cy="465945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239AA9C2-835A-4B45-BA5F-BEF759875476}"/>
              </a:ext>
            </a:extLst>
          </p:cNvPr>
          <p:cNvSpPr>
            <a:spLocks noGrp="1"/>
          </p:cNvSpPr>
          <p:nvPr>
            <p:ph type="sldNum" sz="quarter" idx="12"/>
          </p:nvPr>
        </p:nvSpPr>
        <p:spPr/>
        <p:txBody>
          <a:bodyPr/>
          <a:lstStyle/>
          <a:p>
            <a:fld id="{257EAB1F-D172-D547-A26A-20815B5FE0F0}" type="slidenum">
              <a:rPr lang="en-US" smtClean="0"/>
              <a:t>18</a:t>
            </a:fld>
            <a:endParaRPr lang="en-US"/>
          </a:p>
        </p:txBody>
      </p:sp>
      <p:sp>
        <p:nvSpPr>
          <p:cNvPr id="9" name="Rectangle 8">
            <a:extLst>
              <a:ext uri="{FF2B5EF4-FFF2-40B4-BE49-F238E27FC236}">
                <a16:creationId xmlns:a16="http://schemas.microsoft.com/office/drawing/2014/main" xmlns="" id="{A73AA8E1-0529-214D-B14A-93D95AA19D82}"/>
              </a:ext>
            </a:extLst>
          </p:cNvPr>
          <p:cNvSpPr/>
          <p:nvPr/>
        </p:nvSpPr>
        <p:spPr>
          <a:xfrm>
            <a:off x="2135101" y="5981183"/>
            <a:ext cx="6056399" cy="307777"/>
          </a:xfrm>
          <a:prstGeom prst="rect">
            <a:avLst/>
          </a:prstGeom>
          <a:solidFill>
            <a:srgbClr val="C00000"/>
          </a:solidFill>
        </p:spPr>
        <p:txBody>
          <a:bodyPr wrap="square">
            <a:spAutoFit/>
          </a:bodyPr>
          <a:lstStyle/>
          <a:p>
            <a:r>
              <a:rPr lang="en-US" sz="1400" b="1" dirty="0">
                <a:solidFill>
                  <a:schemeClr val="bg1"/>
                </a:solidFill>
              </a:rPr>
              <a:t>What do the slides tell you for sure, and what assumptions might you make?</a:t>
            </a:r>
          </a:p>
        </p:txBody>
      </p:sp>
    </p:spTree>
    <p:extLst>
      <p:ext uri="{BB962C8B-B14F-4D97-AF65-F5344CB8AC3E}">
        <p14:creationId xmlns:p14="http://schemas.microsoft.com/office/powerpoint/2010/main" val="211137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1CB4DC8-49EF-5144-AC03-A99F7DDEC774}"/>
              </a:ext>
            </a:extLst>
          </p:cNvPr>
          <p:cNvSpPr txBox="1"/>
          <p:nvPr/>
        </p:nvSpPr>
        <p:spPr>
          <a:xfrm>
            <a:off x="512866" y="426373"/>
            <a:ext cx="4500439" cy="1323439"/>
          </a:xfrm>
          <a:prstGeom prst="rect">
            <a:avLst/>
          </a:prstGeom>
          <a:noFill/>
        </p:spPr>
        <p:txBody>
          <a:bodyPr wrap="square" rtlCol="0">
            <a:spAutoFit/>
          </a:bodyPr>
          <a:lstStyle/>
          <a:p>
            <a:r>
              <a:rPr lang="en-US" sz="4000" b="1" dirty="0"/>
              <a:t>What does the graph tell you?</a:t>
            </a:r>
          </a:p>
        </p:txBody>
      </p:sp>
      <p:sp>
        <p:nvSpPr>
          <p:cNvPr id="2" name="TextBox 1">
            <a:extLst>
              <a:ext uri="{FF2B5EF4-FFF2-40B4-BE49-F238E27FC236}">
                <a16:creationId xmlns:a16="http://schemas.microsoft.com/office/drawing/2014/main" xmlns="" id="{F2CCC3A8-47F3-454A-806F-85026F1BF23E}"/>
              </a:ext>
            </a:extLst>
          </p:cNvPr>
          <p:cNvSpPr txBox="1"/>
          <p:nvPr/>
        </p:nvSpPr>
        <p:spPr>
          <a:xfrm>
            <a:off x="512866" y="3169812"/>
            <a:ext cx="3967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xmlns="" id="{B9C4FE2B-0326-404A-86F0-5DDCEB4032F4}"/>
              </a:ext>
            </a:extLst>
          </p:cNvPr>
          <p:cNvSpPr txBox="1"/>
          <p:nvPr/>
        </p:nvSpPr>
        <p:spPr>
          <a:xfrm>
            <a:off x="4572000" y="3169812"/>
            <a:ext cx="3967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xmlns="" id="{751F4874-7D98-6844-9987-4586DD112038}"/>
              </a:ext>
            </a:extLst>
          </p:cNvPr>
          <p:cNvSpPr txBox="1"/>
          <p:nvPr/>
        </p:nvSpPr>
        <p:spPr>
          <a:xfrm>
            <a:off x="889688" y="2506577"/>
            <a:ext cx="2586681" cy="553998"/>
          </a:xfrm>
          <a:prstGeom prst="rect">
            <a:avLst/>
          </a:prstGeom>
          <a:noFill/>
        </p:spPr>
        <p:txBody>
          <a:bodyPr wrap="square" rtlCol="0">
            <a:spAutoFit/>
          </a:bodyPr>
          <a:lstStyle/>
          <a:p>
            <a:pPr algn="ctr"/>
            <a:r>
              <a:rPr lang="en-US" b="1" dirty="0"/>
              <a:t>Facts </a:t>
            </a:r>
            <a:r>
              <a:rPr lang="en-US" dirty="0"/>
              <a:t/>
            </a:r>
            <a:br>
              <a:rPr lang="en-US" dirty="0"/>
            </a:br>
            <a:r>
              <a:rPr lang="en-US" sz="1200" dirty="0"/>
              <a:t>(What you know for sure)</a:t>
            </a:r>
            <a:endParaRPr lang="en-US" dirty="0"/>
          </a:p>
        </p:txBody>
      </p:sp>
      <p:sp>
        <p:nvSpPr>
          <p:cNvPr id="9" name="TextBox 8">
            <a:extLst>
              <a:ext uri="{FF2B5EF4-FFF2-40B4-BE49-F238E27FC236}">
                <a16:creationId xmlns:a16="http://schemas.microsoft.com/office/drawing/2014/main" xmlns="" id="{EF23EA8D-E454-DA4A-B54C-49C4DC045A98}"/>
              </a:ext>
            </a:extLst>
          </p:cNvPr>
          <p:cNvSpPr txBox="1"/>
          <p:nvPr/>
        </p:nvSpPr>
        <p:spPr>
          <a:xfrm>
            <a:off x="5420496" y="2508571"/>
            <a:ext cx="2586681" cy="553998"/>
          </a:xfrm>
          <a:prstGeom prst="rect">
            <a:avLst/>
          </a:prstGeom>
          <a:noFill/>
        </p:spPr>
        <p:txBody>
          <a:bodyPr wrap="square" rtlCol="0">
            <a:spAutoFit/>
          </a:bodyPr>
          <a:lstStyle/>
          <a:p>
            <a:pPr algn="ctr"/>
            <a:r>
              <a:rPr lang="en-US" b="1" dirty="0"/>
              <a:t>Assumptions</a:t>
            </a:r>
            <a:r>
              <a:rPr lang="en-US" dirty="0">
                <a:solidFill>
                  <a:prstClr val="black"/>
                </a:solidFill>
              </a:rPr>
              <a:t/>
            </a:r>
            <a:br>
              <a:rPr lang="en-US" dirty="0">
                <a:solidFill>
                  <a:prstClr val="black"/>
                </a:solidFill>
              </a:rPr>
            </a:br>
            <a:r>
              <a:rPr lang="en-US" sz="1200" dirty="0">
                <a:solidFill>
                  <a:prstClr val="black"/>
                </a:solidFill>
              </a:rPr>
              <a:t>(What you think might be going on)</a:t>
            </a:r>
            <a:endParaRPr lang="en-US" dirty="0"/>
          </a:p>
        </p:txBody>
      </p:sp>
      <p:pic>
        <p:nvPicPr>
          <p:cNvPr id="3" name="Picture 2">
            <a:extLst>
              <a:ext uri="{FF2B5EF4-FFF2-40B4-BE49-F238E27FC236}">
                <a16:creationId xmlns:a16="http://schemas.microsoft.com/office/drawing/2014/main" xmlns="" id="{16B47187-5F2F-A24C-8B80-BD2C1C903D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764" y="501889"/>
            <a:ext cx="2385690" cy="1789268"/>
          </a:xfrm>
          <a:prstGeom prst="rect">
            <a:avLst/>
          </a:prstGeom>
          <a:ln>
            <a:solidFill>
              <a:schemeClr val="tx1">
                <a:lumMod val="50000"/>
                <a:lumOff val="50000"/>
              </a:schemeClr>
            </a:solidFill>
          </a:ln>
        </p:spPr>
      </p:pic>
      <p:sp>
        <p:nvSpPr>
          <p:cNvPr id="11" name="Slide Number Placeholder 10">
            <a:extLst>
              <a:ext uri="{FF2B5EF4-FFF2-40B4-BE49-F238E27FC236}">
                <a16:creationId xmlns:a16="http://schemas.microsoft.com/office/drawing/2014/main" xmlns="" id="{D8956D6B-5C8D-C84C-ACFF-DAFB67368BB0}"/>
              </a:ext>
            </a:extLst>
          </p:cNvPr>
          <p:cNvSpPr>
            <a:spLocks noGrp="1"/>
          </p:cNvSpPr>
          <p:nvPr>
            <p:ph type="sldNum" sz="quarter" idx="12"/>
          </p:nvPr>
        </p:nvSpPr>
        <p:spPr/>
        <p:txBody>
          <a:bodyPr/>
          <a:lstStyle/>
          <a:p>
            <a:fld id="{257EAB1F-D172-D547-A26A-20815B5FE0F0}" type="slidenum">
              <a:rPr lang="en-US" smtClean="0"/>
              <a:t>19</a:t>
            </a:fld>
            <a:endParaRPr lang="en-US"/>
          </a:p>
        </p:txBody>
      </p:sp>
    </p:spTree>
    <p:extLst>
      <p:ext uri="{BB962C8B-B14F-4D97-AF65-F5344CB8AC3E}">
        <p14:creationId xmlns:p14="http://schemas.microsoft.com/office/powerpoint/2010/main" val="262808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33414AB-B635-A646-8881-3FA60A9F29A9}"/>
              </a:ext>
            </a:extLst>
          </p:cNvPr>
          <p:cNvSpPr/>
          <p:nvPr/>
        </p:nvSpPr>
        <p:spPr>
          <a:xfrm>
            <a:off x="0" y="-1"/>
            <a:ext cx="9144000" cy="28465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2309D34B-1771-CE41-8A39-2C86A1A93C2F}"/>
              </a:ext>
            </a:extLst>
          </p:cNvPr>
          <p:cNvSpPr>
            <a:spLocks noGrp="1"/>
          </p:cNvSpPr>
          <p:nvPr>
            <p:ph type="subTitle" idx="1"/>
          </p:nvPr>
        </p:nvSpPr>
        <p:spPr>
          <a:xfrm>
            <a:off x="1511200" y="3108406"/>
            <a:ext cx="7147465" cy="1401770"/>
          </a:xfrm>
        </p:spPr>
        <p:txBody>
          <a:bodyPr>
            <a:noAutofit/>
          </a:bodyPr>
          <a:lstStyle/>
          <a:p>
            <a:pPr algn="l"/>
            <a:r>
              <a:rPr lang="en-US" b="1" dirty="0"/>
              <a:t>We’re staying safe</a:t>
            </a:r>
          </a:p>
          <a:p>
            <a:pPr marL="720090" lvl="1" indent="-308610" algn="l">
              <a:buFont typeface="Arial" panose="020B0604020202020204" pitchFamily="34" charset="0"/>
              <a:buChar char="•"/>
            </a:pPr>
            <a:r>
              <a:rPr lang="en-US" dirty="0"/>
              <a:t>Virtual school</a:t>
            </a:r>
          </a:p>
          <a:p>
            <a:pPr marL="720090" lvl="1" indent="-308610" algn="l">
              <a:buFont typeface="Arial" panose="020B0604020202020204" pitchFamily="34" charset="0"/>
              <a:buChar char="•"/>
            </a:pPr>
            <a:r>
              <a:rPr lang="en-US" dirty="0"/>
              <a:t>Social distancing</a:t>
            </a:r>
          </a:p>
          <a:p>
            <a:pPr marL="720090" lvl="1" indent="-308610" algn="l">
              <a:buFont typeface="Arial" panose="020B0604020202020204" pitchFamily="34" charset="0"/>
              <a:buChar char="•"/>
            </a:pPr>
            <a:r>
              <a:rPr lang="en-US" dirty="0"/>
              <a:t>Masks, hand-washing, . . .</a:t>
            </a:r>
          </a:p>
          <a:p>
            <a:pPr algn="l"/>
            <a:r>
              <a:rPr lang="en-US" b="1" dirty="0"/>
              <a:t>We’re changing/adapting how we vote</a:t>
            </a:r>
          </a:p>
          <a:p>
            <a:pPr marL="720090" lvl="1" indent="-308610" algn="l">
              <a:buFont typeface="Arial" panose="020B0604020202020204" pitchFamily="34" charset="0"/>
              <a:buChar char="•"/>
            </a:pPr>
            <a:r>
              <a:rPr lang="en-US" dirty="0"/>
              <a:t>Election-related dates are moving</a:t>
            </a:r>
          </a:p>
          <a:p>
            <a:pPr marL="720090" lvl="1" indent="-308610" algn="l">
              <a:buFont typeface="Arial" panose="020B0604020202020204" pitchFamily="34" charset="0"/>
              <a:buChar char="•"/>
            </a:pPr>
            <a:r>
              <a:rPr lang="en-US" dirty="0"/>
              <a:t>The rules have been changed for the July 2020 NJ Primary</a:t>
            </a:r>
          </a:p>
          <a:p>
            <a:pPr marL="720090" lvl="1" indent="-308610" algn="l">
              <a:buFont typeface="Arial" panose="020B0604020202020204" pitchFamily="34" charset="0"/>
              <a:buChar char="•"/>
            </a:pPr>
            <a:r>
              <a:rPr lang="en-US" dirty="0"/>
              <a:t>Voting by mail is strongly encouraged</a:t>
            </a:r>
          </a:p>
        </p:txBody>
      </p:sp>
      <p:pic>
        <p:nvPicPr>
          <p:cNvPr id="4" name="Picture 3">
            <a:extLst>
              <a:ext uri="{FF2B5EF4-FFF2-40B4-BE49-F238E27FC236}">
                <a16:creationId xmlns:a16="http://schemas.microsoft.com/office/drawing/2014/main" xmlns="" id="{B524682A-EDA8-0547-87E4-ABF5E57A2E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57"/>
          <a:stretch/>
        </p:blipFill>
        <p:spPr>
          <a:xfrm>
            <a:off x="446552" y="308998"/>
            <a:ext cx="2422237" cy="2184763"/>
          </a:xfrm>
          <a:prstGeom prst="rect">
            <a:avLst/>
          </a:prstGeom>
        </p:spPr>
      </p:pic>
      <p:sp>
        <p:nvSpPr>
          <p:cNvPr id="2" name="TextBox 1">
            <a:extLst>
              <a:ext uri="{FF2B5EF4-FFF2-40B4-BE49-F238E27FC236}">
                <a16:creationId xmlns:a16="http://schemas.microsoft.com/office/drawing/2014/main" xmlns="" id="{03D8FBA5-55D9-3246-97AB-0E0DA550C1CA}"/>
              </a:ext>
            </a:extLst>
          </p:cNvPr>
          <p:cNvSpPr txBox="1"/>
          <p:nvPr/>
        </p:nvSpPr>
        <p:spPr>
          <a:xfrm>
            <a:off x="2944495" y="1401379"/>
            <a:ext cx="5580344" cy="701731"/>
          </a:xfrm>
          <a:prstGeom prst="rect">
            <a:avLst/>
          </a:prstGeom>
          <a:noFill/>
        </p:spPr>
        <p:txBody>
          <a:bodyPr wrap="square" rtlCol="0">
            <a:spAutoFit/>
          </a:bodyPr>
          <a:lstStyle/>
          <a:p>
            <a:r>
              <a:rPr lang="en-US" sz="4000" b="1" dirty="0"/>
              <a:t>The situation we’re in</a:t>
            </a:r>
          </a:p>
        </p:txBody>
      </p:sp>
      <p:sp>
        <p:nvSpPr>
          <p:cNvPr id="9" name="Footer Placeholder 8">
            <a:extLst>
              <a:ext uri="{FF2B5EF4-FFF2-40B4-BE49-F238E27FC236}">
                <a16:creationId xmlns:a16="http://schemas.microsoft.com/office/drawing/2014/main" xmlns="" id="{F7645531-EEEA-3140-8D26-75E010A45A68}"/>
              </a:ext>
            </a:extLst>
          </p:cNvPr>
          <p:cNvSpPr>
            <a:spLocks noGrp="1"/>
          </p:cNvSpPr>
          <p:nvPr>
            <p:ph type="ftr" sz="quarter" idx="11"/>
          </p:nvPr>
        </p:nvSpPr>
        <p:spPr/>
        <p:txBody>
          <a:bodyPr/>
          <a:lstStyle/>
          <a:p>
            <a:pPr algn="r"/>
            <a:fld id="{FFD131B5-6989-6245-ABE3-241A805FA197}" type="slidenum">
              <a:rPr lang="en-US" smtClean="0"/>
              <a:t>2</a:t>
            </a:fld>
            <a:endParaRPr lang="en-US" dirty="0"/>
          </a:p>
        </p:txBody>
      </p:sp>
    </p:spTree>
    <p:extLst>
      <p:ext uri="{BB962C8B-B14F-4D97-AF65-F5344CB8AC3E}">
        <p14:creationId xmlns:p14="http://schemas.microsoft.com/office/powerpoint/2010/main" val="135254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F493088-A7C6-3B49-90FF-E7A6B626C4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857" y="3708623"/>
            <a:ext cx="4746857" cy="2371319"/>
          </a:xfrm>
          <a:prstGeom prst="rect">
            <a:avLst/>
          </a:prstGeom>
        </p:spPr>
      </p:pic>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1CB4DC8-49EF-5144-AC03-A99F7DDEC774}"/>
              </a:ext>
            </a:extLst>
          </p:cNvPr>
          <p:cNvSpPr txBox="1"/>
          <p:nvPr/>
        </p:nvSpPr>
        <p:spPr>
          <a:xfrm>
            <a:off x="512866" y="426373"/>
            <a:ext cx="7284115" cy="1261884"/>
          </a:xfrm>
          <a:prstGeom prst="rect">
            <a:avLst/>
          </a:prstGeom>
          <a:noFill/>
        </p:spPr>
        <p:txBody>
          <a:bodyPr wrap="square" rtlCol="0">
            <a:spAutoFit/>
          </a:bodyPr>
          <a:lstStyle/>
          <a:p>
            <a:r>
              <a:rPr lang="en-US" sz="4000" b="1" dirty="0"/>
              <a:t>So what?</a:t>
            </a:r>
          </a:p>
          <a:p>
            <a:r>
              <a:rPr lang="en-US" sz="3600" b="1" dirty="0">
                <a:solidFill>
                  <a:srgbClr val="C00000"/>
                </a:solidFill>
              </a:rPr>
              <a:t>What happens if you don’t vote?</a:t>
            </a:r>
          </a:p>
        </p:txBody>
      </p:sp>
      <p:sp>
        <p:nvSpPr>
          <p:cNvPr id="9" name="TextBox 8">
            <a:extLst>
              <a:ext uri="{FF2B5EF4-FFF2-40B4-BE49-F238E27FC236}">
                <a16:creationId xmlns:a16="http://schemas.microsoft.com/office/drawing/2014/main" xmlns="" id="{EF23EA8D-E454-DA4A-B54C-49C4DC045A98}"/>
              </a:ext>
            </a:extLst>
          </p:cNvPr>
          <p:cNvSpPr txBox="1"/>
          <p:nvPr/>
        </p:nvSpPr>
        <p:spPr>
          <a:xfrm>
            <a:off x="857516" y="2455882"/>
            <a:ext cx="7699650" cy="2246769"/>
          </a:xfrm>
          <a:prstGeom prst="rect">
            <a:avLst/>
          </a:prstGeom>
          <a:noFill/>
        </p:spPr>
        <p:txBody>
          <a:bodyPr wrap="square" rtlCol="0">
            <a:spAutoFit/>
          </a:bodyPr>
          <a:lstStyle/>
          <a:p>
            <a:pPr marL="285750" indent="-285750">
              <a:buFont typeface="Arial" panose="020B0604020202020204" pitchFamily="34" charset="0"/>
              <a:buChar char="•"/>
            </a:pPr>
            <a:r>
              <a:rPr lang="en-US" sz="2400" dirty="0"/>
              <a:t>People in power listen to those who put them there </a:t>
            </a:r>
            <a:br>
              <a:rPr lang="en-US" sz="2400" dirty="0"/>
            </a:br>
            <a:r>
              <a:rPr lang="en-US" sz="2400" dirty="0"/>
              <a:t>(the groups who </a:t>
            </a:r>
            <a:r>
              <a:rPr lang="en-US" sz="2400" dirty="0" smtClean="0"/>
              <a:t>vote.)</a:t>
            </a:r>
            <a:endParaRPr lang="en-US" sz="2400" dirty="0"/>
          </a:p>
          <a:p>
            <a:pPr marL="285750" indent="-285750">
              <a:spcBef>
                <a:spcPts val="1200"/>
              </a:spcBef>
              <a:buFont typeface="Arial" panose="020B0604020202020204" pitchFamily="34" charset="0"/>
              <a:buChar char="•"/>
            </a:pPr>
            <a:r>
              <a:rPr lang="en-US" sz="2400" dirty="0"/>
              <a:t>The higher the voter turnout, the stronger a group’s voice.</a:t>
            </a:r>
          </a:p>
          <a:p>
            <a:pPr marL="285750" indent="-285750">
              <a:spcBef>
                <a:spcPts val="1200"/>
              </a:spcBef>
              <a:buFont typeface="Arial" panose="020B0604020202020204" pitchFamily="34" charset="0"/>
              <a:buChar char="•"/>
            </a:pPr>
            <a:r>
              <a:rPr lang="en-US" sz="2400" dirty="0"/>
              <a:t>RISK: </a:t>
            </a:r>
            <a:r>
              <a:rPr lang="en-US" sz="2400" b="1" dirty="0">
                <a:solidFill>
                  <a:srgbClr val="C00000"/>
                </a:solidFill>
              </a:rPr>
              <a:t>No vote, no voice.</a:t>
            </a:r>
          </a:p>
          <a:p>
            <a:pPr marL="285750" indent="-285750">
              <a:buFont typeface="Arial" panose="020B0604020202020204" pitchFamily="34" charset="0"/>
              <a:buChar char="•"/>
            </a:pPr>
            <a:endParaRPr lang="en-US" sz="2400" dirty="0"/>
          </a:p>
        </p:txBody>
      </p:sp>
      <p:sp>
        <p:nvSpPr>
          <p:cNvPr id="2" name="Footer Placeholder 1">
            <a:extLst>
              <a:ext uri="{FF2B5EF4-FFF2-40B4-BE49-F238E27FC236}">
                <a16:creationId xmlns:a16="http://schemas.microsoft.com/office/drawing/2014/main" xmlns="" id="{79223292-6573-C244-9980-5999CAE1E985}"/>
              </a:ext>
            </a:extLst>
          </p:cNvPr>
          <p:cNvSpPr>
            <a:spLocks noGrp="1"/>
          </p:cNvSpPr>
          <p:nvPr>
            <p:ph type="ftr" sz="quarter" idx="11"/>
          </p:nvPr>
        </p:nvSpPr>
        <p:spPr/>
        <p:txBody>
          <a:bodyPr/>
          <a:lstStyle/>
          <a:p>
            <a:pPr algn="r"/>
            <a:fld id="{1BBB48DF-0BBA-884F-A29E-E2C9898F51D6}" type="slidenum">
              <a:rPr lang="en-US" smtClean="0"/>
              <a:t>20</a:t>
            </a:fld>
            <a:endParaRPr lang="en-US" dirty="0"/>
          </a:p>
        </p:txBody>
      </p:sp>
    </p:spTree>
    <p:extLst>
      <p:ext uri="{BB962C8B-B14F-4D97-AF65-F5344CB8AC3E}">
        <p14:creationId xmlns:p14="http://schemas.microsoft.com/office/powerpoint/2010/main" val="226005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to make your voice heard!</a:t>
            </a:r>
          </a:p>
        </p:txBody>
      </p:sp>
      <p:grpSp>
        <p:nvGrpSpPr>
          <p:cNvPr id="3" name="Group 2">
            <a:extLst>
              <a:ext uri="{FF2B5EF4-FFF2-40B4-BE49-F238E27FC236}">
                <a16:creationId xmlns:a16="http://schemas.microsoft.com/office/drawing/2014/main" xmlns="" id="{7E80C8ED-5A75-224C-909C-A93A4C266F41}"/>
              </a:ext>
            </a:extLst>
          </p:cNvPr>
          <p:cNvGrpSpPr/>
          <p:nvPr/>
        </p:nvGrpSpPr>
        <p:grpSpPr>
          <a:xfrm>
            <a:off x="479817" y="1828800"/>
            <a:ext cx="7942966" cy="4352544"/>
            <a:chOff x="479817" y="1828800"/>
            <a:chExt cx="7942966" cy="4352544"/>
          </a:xfrm>
        </p:grpSpPr>
        <p:graphicFrame>
          <p:nvGraphicFramePr>
            <p:cNvPr id="11" name="Content Placeholder 1">
              <a:extLst>
                <a:ext uri="{FF2B5EF4-FFF2-40B4-BE49-F238E27FC236}">
                  <a16:creationId xmlns:a16="http://schemas.microsoft.com/office/drawing/2014/main" xmlns="" id="{A093EB9B-A5CA-EB43-83CB-D327F6311F46}"/>
                </a:ext>
              </a:extLst>
            </p:cNvPr>
            <p:cNvGraphicFramePr>
              <a:graphicFrameLocks/>
            </p:cNvGraphicFramePr>
            <p:nvPr>
              <p:extLst>
                <p:ext uri="{D42A27DB-BD31-4B8C-83A1-F6EECF244321}">
                  <p14:modId xmlns:p14="http://schemas.microsoft.com/office/powerpoint/2010/main" val="1694838892"/>
                </p:ext>
              </p:extLst>
            </p:nvPr>
          </p:nvGraphicFramePr>
          <p:xfrm>
            <a:off x="628650" y="1828800"/>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D1A149BA-9E75-EF45-90C5-8349A8E6289F}"/>
                </a:ext>
              </a:extLst>
            </p:cNvPr>
            <p:cNvSpPr txBox="1"/>
            <p:nvPr/>
          </p:nvSpPr>
          <p:spPr>
            <a:xfrm>
              <a:off x="479817" y="2706029"/>
              <a:ext cx="631798" cy="923330"/>
            </a:xfrm>
            <a:prstGeom prst="rect">
              <a:avLst/>
            </a:prstGeom>
            <a:solidFill>
              <a:srgbClr val="C00000"/>
            </a:solidFill>
          </p:spPr>
          <p:txBody>
            <a:bodyPr wrap="square" rtlCol="0">
              <a:spAutoFit/>
            </a:bodyPr>
            <a:lstStyle/>
            <a:p>
              <a:pPr algn="ctr"/>
              <a:r>
                <a:rPr lang="en-US" sz="5400" dirty="0">
                  <a:solidFill>
                    <a:schemeClr val="bg1"/>
                  </a:solidFill>
                </a:rPr>
                <a:t>1</a:t>
              </a:r>
            </a:p>
          </p:txBody>
        </p:sp>
        <p:sp>
          <p:nvSpPr>
            <p:cNvPr id="6" name="TextBox 5">
              <a:extLst>
                <a:ext uri="{FF2B5EF4-FFF2-40B4-BE49-F238E27FC236}">
                  <a16:creationId xmlns:a16="http://schemas.microsoft.com/office/drawing/2014/main" xmlns="" id="{C9E62050-2DE7-8B44-9469-2257E26FE26C}"/>
                </a:ext>
              </a:extLst>
            </p:cNvPr>
            <p:cNvSpPr txBox="1"/>
            <p:nvPr/>
          </p:nvSpPr>
          <p:spPr>
            <a:xfrm>
              <a:off x="3207939" y="2706029"/>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xmlns="" id="{3187DE27-01A1-B846-821D-D395EB2EA5F9}"/>
                </a:ext>
              </a:extLst>
            </p:cNvPr>
            <p:cNvSpPr txBox="1"/>
            <p:nvPr/>
          </p:nvSpPr>
          <p:spPr>
            <a:xfrm>
              <a:off x="5560846" y="2706029"/>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grpSp>
      <p:sp>
        <p:nvSpPr>
          <p:cNvPr id="4" name="Footer Placeholder 3">
            <a:extLst>
              <a:ext uri="{FF2B5EF4-FFF2-40B4-BE49-F238E27FC236}">
                <a16:creationId xmlns:a16="http://schemas.microsoft.com/office/drawing/2014/main" xmlns="" id="{D2AE2258-B3FF-BB48-9AB0-CC3966EB2F60}"/>
              </a:ext>
            </a:extLst>
          </p:cNvPr>
          <p:cNvSpPr>
            <a:spLocks noGrp="1"/>
          </p:cNvSpPr>
          <p:nvPr>
            <p:ph type="ftr" sz="quarter" idx="11"/>
          </p:nvPr>
        </p:nvSpPr>
        <p:spPr/>
        <p:txBody>
          <a:bodyPr/>
          <a:lstStyle/>
          <a:p>
            <a:pPr algn="r"/>
            <a:fld id="{9B66FFD1-2DFE-6E4C-9E8B-224743FFED3B}" type="slidenum">
              <a:rPr lang="en-US" smtClean="0"/>
              <a:t>21</a:t>
            </a:fld>
            <a:endParaRPr lang="en-US" dirty="0"/>
          </a:p>
        </p:txBody>
      </p:sp>
    </p:spTree>
    <p:extLst>
      <p:ext uri="{BB962C8B-B14F-4D97-AF65-F5344CB8AC3E}">
        <p14:creationId xmlns:p14="http://schemas.microsoft.com/office/powerpoint/2010/main" val="154066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714158" y="310160"/>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Can I register to vote?</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sp>
        <p:nvSpPr>
          <p:cNvPr id="9" name="Content Placeholder 1">
            <a:extLst>
              <a:ext uri="{FF2B5EF4-FFF2-40B4-BE49-F238E27FC236}">
                <a16:creationId xmlns:a16="http://schemas.microsoft.com/office/drawing/2014/main" xmlns="" id="{B0C9D1AC-8D37-8846-8805-3FC6E901E6B5}"/>
              </a:ext>
            </a:extLst>
          </p:cNvPr>
          <p:cNvSpPr txBox="1">
            <a:spLocks/>
          </p:cNvSpPr>
          <p:nvPr/>
        </p:nvSpPr>
        <p:spPr>
          <a:xfrm>
            <a:off x="1362242" y="2948464"/>
            <a:ext cx="6317231" cy="18699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Wingdings" pitchFamily="2" charset="2"/>
              <a:buChar char="q"/>
              <a:defRPr/>
            </a:pPr>
            <a:r>
              <a:rPr lang="en-US" sz="2000" dirty="0"/>
              <a:t>A U.S. citizen</a:t>
            </a:r>
          </a:p>
          <a:p>
            <a:pPr marL="342900" indent="-342900" algn="l">
              <a:buSzPct val="90000"/>
              <a:buFont typeface="Wingdings" pitchFamily="2" charset="2"/>
              <a:buChar char="q"/>
              <a:defRPr/>
            </a:pPr>
            <a:r>
              <a:rPr lang="en-US" sz="2000" dirty="0"/>
              <a:t>At least 17 years old </a:t>
            </a:r>
            <a:br>
              <a:rPr lang="en-US" sz="2000" dirty="0"/>
            </a:br>
            <a:r>
              <a:rPr lang="en-US" sz="1600" i="1" dirty="0"/>
              <a:t>(But you can not vote until you turn 18)</a:t>
            </a:r>
          </a:p>
          <a:p>
            <a:pPr marL="342900" indent="-342900" algn="l">
              <a:buSzPct val="90000"/>
              <a:buFont typeface="Wingdings" pitchFamily="2" charset="2"/>
              <a:buChar char="q"/>
              <a:defRPr/>
            </a:pPr>
            <a:r>
              <a:rPr lang="en-US" sz="2000" dirty="0"/>
              <a:t>A resident of the county for 30 days before the election</a:t>
            </a:r>
          </a:p>
          <a:p>
            <a:pPr marL="342900" indent="-342900" algn="l">
              <a:buSzPct val="90000"/>
              <a:buFont typeface="Wingdings" pitchFamily="2" charset="2"/>
              <a:buChar char="q"/>
              <a:defRPr/>
            </a:pPr>
            <a:r>
              <a:rPr lang="en-US" sz="2000" dirty="0"/>
              <a:t>Not serving a prison sentence for a felony</a:t>
            </a:r>
            <a:endParaRPr lang="en-US" sz="1600" dirty="0"/>
          </a:p>
        </p:txBody>
      </p:sp>
      <p:sp>
        <p:nvSpPr>
          <p:cNvPr id="3" name="TextBox 2">
            <a:extLst>
              <a:ext uri="{FF2B5EF4-FFF2-40B4-BE49-F238E27FC236}">
                <a16:creationId xmlns:a16="http://schemas.microsoft.com/office/drawing/2014/main" xmlns="" id="{C84BCE1F-9226-A849-B5AC-B736E2205C64}"/>
              </a:ext>
            </a:extLst>
          </p:cNvPr>
          <p:cNvSpPr txBox="1"/>
          <p:nvPr/>
        </p:nvSpPr>
        <p:spPr>
          <a:xfrm>
            <a:off x="394814" y="2319454"/>
            <a:ext cx="2493631" cy="461665"/>
          </a:xfrm>
          <a:prstGeom prst="rect">
            <a:avLst/>
          </a:prstGeom>
          <a:noFill/>
        </p:spPr>
        <p:txBody>
          <a:bodyPr wrap="none" rtlCol="0">
            <a:spAutoFit/>
          </a:bodyPr>
          <a:lstStyle/>
          <a:p>
            <a:r>
              <a:rPr lang="en-US" sz="2400" b="1" dirty="0"/>
              <a:t>Yes! If you are . . . </a:t>
            </a:r>
          </a:p>
        </p:txBody>
      </p:sp>
      <p:pic>
        <p:nvPicPr>
          <p:cNvPr id="12" name="Picture 11">
            <a:extLst>
              <a:ext uri="{FF2B5EF4-FFF2-40B4-BE49-F238E27FC236}">
                <a16:creationId xmlns:a16="http://schemas.microsoft.com/office/drawing/2014/main" xmlns="" id="{980944A7-BD01-214D-9BE2-2FEDCA6FF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3019" y="1544992"/>
            <a:ext cx="2088516" cy="2088516"/>
          </a:xfrm>
          <a:prstGeom prst="rect">
            <a:avLst/>
          </a:prstGeom>
        </p:spPr>
      </p:pic>
      <p:sp>
        <p:nvSpPr>
          <p:cNvPr id="11" name="TextBox 10">
            <a:extLst>
              <a:ext uri="{FF2B5EF4-FFF2-40B4-BE49-F238E27FC236}">
                <a16:creationId xmlns:a16="http://schemas.microsoft.com/office/drawing/2014/main" xmlns="" id="{A111EDDA-4683-3345-AE94-28320183681D}"/>
              </a:ext>
            </a:extLst>
          </p:cNvPr>
          <p:cNvSpPr txBox="1"/>
          <p:nvPr/>
        </p:nvSpPr>
        <p:spPr>
          <a:xfrm>
            <a:off x="1467193" y="5108122"/>
            <a:ext cx="5868989" cy="646331"/>
          </a:xfrm>
          <a:prstGeom prst="rect">
            <a:avLst/>
          </a:prstGeom>
          <a:solidFill>
            <a:srgbClr val="C00000"/>
          </a:solidFill>
          <a:ln>
            <a:solidFill>
              <a:schemeClr val="bg1">
                <a:lumMod val="85000"/>
              </a:schemeClr>
            </a:solidFill>
          </a:ln>
        </p:spPr>
        <p:txBody>
          <a:bodyPr wrap="square" rtlCol="0">
            <a:spAutoFit/>
          </a:bodyPr>
          <a:lstStyle/>
          <a:p>
            <a:r>
              <a:rPr lang="en-US" b="1" dirty="0">
                <a:ln w="6600">
                  <a:solidFill>
                    <a:schemeClr val="accent2"/>
                  </a:solidFill>
                  <a:prstDash val="solid"/>
                </a:ln>
                <a:solidFill>
                  <a:schemeClr val="bg1"/>
                </a:solidFill>
                <a:effectLst>
                  <a:outerShdw dist="38100" dir="2700000" algn="tl" rotWithShape="0">
                    <a:schemeClr val="accent2"/>
                  </a:outerShdw>
                </a:effectLst>
              </a:rPr>
              <a:t>NEW !</a:t>
            </a:r>
            <a:r>
              <a:rPr lang="en-US" dirty="0">
                <a:solidFill>
                  <a:schemeClr val="bg1"/>
                </a:solidFill>
              </a:rPr>
              <a:t>  You can vote if you are on parole or probation but you need to register—even if you were registered before.</a:t>
            </a:r>
          </a:p>
        </p:txBody>
      </p:sp>
      <p:sp>
        <p:nvSpPr>
          <p:cNvPr id="2" name="Footer Placeholder 1">
            <a:extLst>
              <a:ext uri="{FF2B5EF4-FFF2-40B4-BE49-F238E27FC236}">
                <a16:creationId xmlns:a16="http://schemas.microsoft.com/office/drawing/2014/main" xmlns="" id="{962D391C-5481-CA4F-8B79-8051EB5D143E}"/>
              </a:ext>
            </a:extLst>
          </p:cNvPr>
          <p:cNvSpPr>
            <a:spLocks noGrp="1"/>
          </p:cNvSpPr>
          <p:nvPr>
            <p:ph type="ftr" sz="quarter" idx="11"/>
          </p:nvPr>
        </p:nvSpPr>
        <p:spPr/>
        <p:txBody>
          <a:bodyPr/>
          <a:lstStyle/>
          <a:p>
            <a:pPr algn="r"/>
            <a:fld id="{DFC62403-F04D-144B-9872-38DC0FD590F2}" type="slidenum">
              <a:rPr lang="en-US" smtClean="0"/>
              <a:t>22</a:t>
            </a:fld>
            <a:endParaRPr lang="en-US" dirty="0"/>
          </a:p>
        </p:txBody>
      </p:sp>
    </p:spTree>
    <p:extLst>
      <p:ext uri="{BB962C8B-B14F-4D97-AF65-F5344CB8AC3E}">
        <p14:creationId xmlns:p14="http://schemas.microsoft.com/office/powerpoint/2010/main" val="226626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577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Am I already registered?</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grpSp>
        <p:nvGrpSpPr>
          <p:cNvPr id="19" name="Group 18">
            <a:extLst>
              <a:ext uri="{FF2B5EF4-FFF2-40B4-BE49-F238E27FC236}">
                <a16:creationId xmlns:a16="http://schemas.microsoft.com/office/drawing/2014/main" xmlns="" id="{05EDCAA0-F4D9-8844-B0D1-B57BEEC5E94D}"/>
              </a:ext>
            </a:extLst>
          </p:cNvPr>
          <p:cNvGrpSpPr/>
          <p:nvPr/>
        </p:nvGrpSpPr>
        <p:grpSpPr>
          <a:xfrm>
            <a:off x="6181480" y="3157629"/>
            <a:ext cx="2098481" cy="1325563"/>
            <a:chOff x="6074840" y="3277060"/>
            <a:chExt cx="2822055" cy="1869991"/>
          </a:xfrm>
        </p:grpSpPr>
        <p:pic>
          <p:nvPicPr>
            <p:cNvPr id="13" name="Picture 12" descr="A close up of text on a white surface&#10;&#10;Description automatically generated">
              <a:extLst>
                <a:ext uri="{FF2B5EF4-FFF2-40B4-BE49-F238E27FC236}">
                  <a16:creationId xmlns:a16="http://schemas.microsoft.com/office/drawing/2014/main" xmlns="" id="{8D6FBA7A-A446-EB45-B8ED-52FE4E3FB1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74840" y="3277060"/>
              <a:ext cx="2822055" cy="1869991"/>
            </a:xfrm>
            <a:prstGeom prst="rect">
              <a:avLst/>
            </a:prstGeom>
          </p:spPr>
        </p:pic>
        <p:sp>
          <p:nvSpPr>
            <p:cNvPr id="14" name="Rectangle 13">
              <a:extLst>
                <a:ext uri="{FF2B5EF4-FFF2-40B4-BE49-F238E27FC236}">
                  <a16:creationId xmlns:a16="http://schemas.microsoft.com/office/drawing/2014/main" xmlns="" id="{6A30C0D5-48AF-1545-92B5-2B0E866A2DC3}"/>
                </a:ext>
              </a:extLst>
            </p:cNvPr>
            <p:cNvSpPr/>
            <p:nvPr/>
          </p:nvSpPr>
          <p:spPr>
            <a:xfrm>
              <a:off x="7371398" y="4353051"/>
              <a:ext cx="384607" cy="189153"/>
            </a:xfrm>
            <a:prstGeom prst="rect">
              <a:avLst/>
            </a:prstGeom>
            <a:solidFill>
              <a:srgbClr val="C5B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9961590B-844C-6440-8EB0-AB60AA7413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0053" y="1856493"/>
            <a:ext cx="1701336" cy="1054478"/>
          </a:xfrm>
          <a:prstGeom prst="rect">
            <a:avLst/>
          </a:prstGeom>
        </p:spPr>
      </p:pic>
      <p:sp>
        <p:nvSpPr>
          <p:cNvPr id="17" name="Content Placeholder 1">
            <a:extLst>
              <a:ext uri="{FF2B5EF4-FFF2-40B4-BE49-F238E27FC236}">
                <a16:creationId xmlns:a16="http://schemas.microsoft.com/office/drawing/2014/main" xmlns="" id="{7E03E64A-D906-3B47-945A-BC493737C261}"/>
              </a:ext>
            </a:extLst>
          </p:cNvPr>
          <p:cNvSpPr txBox="1">
            <a:spLocks/>
          </p:cNvSpPr>
          <p:nvPr/>
        </p:nvSpPr>
        <p:spPr>
          <a:xfrm>
            <a:off x="313038" y="1957065"/>
            <a:ext cx="5719982" cy="687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Arial" panose="020B0604020202020204" pitchFamily="34" charset="0"/>
              <a:buChar char="•"/>
              <a:defRPr/>
            </a:pPr>
            <a:r>
              <a:rPr lang="en-US" sz="2000" dirty="0"/>
              <a:t>If you got your NJ driver’s license since 2018, you were registered to vote—unless you chose to OPT OUT</a:t>
            </a:r>
          </a:p>
        </p:txBody>
      </p:sp>
      <p:sp>
        <p:nvSpPr>
          <p:cNvPr id="18" name="Content Placeholder 1">
            <a:extLst>
              <a:ext uri="{FF2B5EF4-FFF2-40B4-BE49-F238E27FC236}">
                <a16:creationId xmlns:a16="http://schemas.microsoft.com/office/drawing/2014/main" xmlns="" id="{B805F6F3-5CFD-F04D-A9A2-05686AD8A34A}"/>
              </a:ext>
            </a:extLst>
          </p:cNvPr>
          <p:cNvSpPr txBox="1">
            <a:spLocks/>
          </p:cNvSpPr>
          <p:nvPr/>
        </p:nvSpPr>
        <p:spPr>
          <a:xfrm>
            <a:off x="353266" y="4059544"/>
            <a:ext cx="5828214" cy="687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defTabSz="457200">
              <a:buSzPct val="90000"/>
              <a:buFont typeface="Arial" panose="020B0604020202020204" pitchFamily="34" charset="0"/>
              <a:buChar char="•"/>
              <a:defRPr/>
            </a:pPr>
            <a:r>
              <a:rPr lang="en-US" sz="2000" dirty="0"/>
              <a:t>Once you turn 18, you can check at VOTE411.org</a:t>
            </a:r>
            <a:br>
              <a:rPr lang="en-US" sz="2000" dirty="0"/>
            </a:br>
            <a:r>
              <a:rPr lang="en-US" sz="1400" i="1" dirty="0"/>
              <a:t>(your name does not appear on the state list until you can actually vote)</a:t>
            </a:r>
          </a:p>
          <a:p>
            <a:pPr marL="285750" indent="-285750" algn="l">
              <a:buSzPct val="90000"/>
              <a:buFont typeface="Arial" panose="020B0604020202020204" pitchFamily="34" charset="0"/>
              <a:buChar char="•"/>
              <a:defRPr/>
            </a:pPr>
            <a:endParaRPr lang="en-US" sz="1600" dirty="0"/>
          </a:p>
        </p:txBody>
      </p:sp>
      <p:sp>
        <p:nvSpPr>
          <p:cNvPr id="20" name="TextBox 19">
            <a:extLst>
              <a:ext uri="{FF2B5EF4-FFF2-40B4-BE49-F238E27FC236}">
                <a16:creationId xmlns:a16="http://schemas.microsoft.com/office/drawing/2014/main" xmlns="" id="{DBDFE68E-2630-CD49-8F3A-D3FB3202193B}"/>
              </a:ext>
            </a:extLst>
          </p:cNvPr>
          <p:cNvSpPr txBox="1"/>
          <p:nvPr/>
        </p:nvSpPr>
        <p:spPr>
          <a:xfrm>
            <a:off x="313038" y="2906839"/>
            <a:ext cx="5468330" cy="1261884"/>
          </a:xfrm>
          <a:prstGeom prst="rect">
            <a:avLst/>
          </a:prstGeom>
          <a:noFill/>
        </p:spPr>
        <p:txBody>
          <a:bodyPr wrap="square" rtlCol="0">
            <a:spAutoFit/>
          </a:bodyPr>
          <a:lstStyle/>
          <a:p>
            <a:pPr marL="285750" indent="-285750">
              <a:buFont typeface="Arial" panose="020B0604020202020204" pitchFamily="34" charset="0"/>
              <a:buChar char="•"/>
            </a:pPr>
            <a:r>
              <a:rPr lang="en-US" sz="2000" dirty="0"/>
              <a:t>If you registered, you received a  VOTER ACKNOWLEDGMENT CARD in the mail</a:t>
            </a:r>
            <a:br>
              <a:rPr lang="en-US" sz="2000" dirty="0"/>
            </a:br>
            <a:r>
              <a:rPr lang="en-US" sz="1400" i="1" dirty="0"/>
              <a:t>(you don’t need to have the acknowledgement card to vote)</a:t>
            </a:r>
            <a:endParaRPr lang="en-US" sz="1200" i="1" dirty="0"/>
          </a:p>
          <a:p>
            <a:pPr marL="285750" indent="-285750">
              <a:buFont typeface="Arial" panose="020B0604020202020204" pitchFamily="34" charset="0"/>
              <a:buChar char="•"/>
            </a:pPr>
            <a:endParaRPr lang="en-US" sz="2000" dirty="0"/>
          </a:p>
        </p:txBody>
      </p:sp>
      <p:pic>
        <p:nvPicPr>
          <p:cNvPr id="21" name="Picture 20">
            <a:extLst>
              <a:ext uri="{FF2B5EF4-FFF2-40B4-BE49-F238E27FC236}">
                <a16:creationId xmlns:a16="http://schemas.microsoft.com/office/drawing/2014/main" xmlns="" id="{0472B021-BC0B-AE48-BF38-45A76A0B5B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8855" y="4527691"/>
            <a:ext cx="2509174" cy="1311246"/>
          </a:xfrm>
          <a:prstGeom prst="rect">
            <a:avLst/>
          </a:prstGeom>
        </p:spPr>
      </p:pic>
      <p:sp>
        <p:nvSpPr>
          <p:cNvPr id="22" name="TextBox 21">
            <a:extLst>
              <a:ext uri="{FF2B5EF4-FFF2-40B4-BE49-F238E27FC236}">
                <a16:creationId xmlns:a16="http://schemas.microsoft.com/office/drawing/2014/main" xmlns="" id="{02F4B5AE-7831-1340-8AAD-57AC8F2946F3}"/>
              </a:ext>
            </a:extLst>
          </p:cNvPr>
          <p:cNvSpPr txBox="1"/>
          <p:nvPr/>
        </p:nvSpPr>
        <p:spPr>
          <a:xfrm>
            <a:off x="1080065" y="4956425"/>
            <a:ext cx="4197905" cy="62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If in doubt, REGISTER </a:t>
            </a:r>
          </a:p>
        </p:txBody>
      </p:sp>
      <p:sp>
        <p:nvSpPr>
          <p:cNvPr id="2" name="Footer Placeholder 1">
            <a:extLst>
              <a:ext uri="{FF2B5EF4-FFF2-40B4-BE49-F238E27FC236}">
                <a16:creationId xmlns:a16="http://schemas.microsoft.com/office/drawing/2014/main" xmlns="" id="{BD6713C2-4DD3-E849-9456-6D48774C9A79}"/>
              </a:ext>
            </a:extLst>
          </p:cNvPr>
          <p:cNvSpPr>
            <a:spLocks noGrp="1"/>
          </p:cNvSpPr>
          <p:nvPr>
            <p:ph type="ftr" sz="quarter" idx="11"/>
          </p:nvPr>
        </p:nvSpPr>
        <p:spPr/>
        <p:txBody>
          <a:bodyPr/>
          <a:lstStyle/>
          <a:p>
            <a:pPr algn="r"/>
            <a:fld id="{1C3FA4FA-235A-A449-B6FD-5807EC7457D8}" type="slidenum">
              <a:rPr lang="en-US" smtClean="0"/>
              <a:t>23</a:t>
            </a:fld>
            <a:endParaRPr lang="en-US" dirty="0"/>
          </a:p>
        </p:txBody>
      </p:sp>
    </p:spTree>
    <p:extLst>
      <p:ext uri="{BB962C8B-B14F-4D97-AF65-F5344CB8AC3E}">
        <p14:creationId xmlns:p14="http://schemas.microsoft.com/office/powerpoint/2010/main" val="246409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12043" y="3795"/>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679078" y="455929"/>
            <a:ext cx="418159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do I register?</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sp>
        <p:nvSpPr>
          <p:cNvPr id="9" name="Content Placeholder 1">
            <a:extLst>
              <a:ext uri="{FF2B5EF4-FFF2-40B4-BE49-F238E27FC236}">
                <a16:creationId xmlns:a16="http://schemas.microsoft.com/office/drawing/2014/main" xmlns="" id="{B0C9D1AC-8D37-8846-8805-3FC6E901E6B5}"/>
              </a:ext>
            </a:extLst>
          </p:cNvPr>
          <p:cNvSpPr txBox="1">
            <a:spLocks/>
          </p:cNvSpPr>
          <p:nvPr/>
        </p:nvSpPr>
        <p:spPr>
          <a:xfrm>
            <a:off x="759595" y="2304055"/>
            <a:ext cx="4020560" cy="1534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SzPct val="90000"/>
              <a:buFont typeface="+mj-lt"/>
              <a:buAutoNum type="arabicPeriod"/>
              <a:defRPr/>
            </a:pPr>
            <a:r>
              <a:rPr lang="en-US" sz="2800" dirty="0"/>
              <a:t>Get a registration form</a:t>
            </a:r>
          </a:p>
          <a:p>
            <a:pPr marL="457200" indent="-457200" algn="l">
              <a:buSzPct val="90000"/>
              <a:buFont typeface="+mj-lt"/>
              <a:buAutoNum type="arabicPeriod"/>
              <a:defRPr/>
            </a:pPr>
            <a:r>
              <a:rPr lang="en-US" sz="2800" dirty="0"/>
              <a:t>Fill it out</a:t>
            </a:r>
          </a:p>
          <a:p>
            <a:pPr marL="457200" indent="-457200" algn="l">
              <a:buSzPct val="90000"/>
              <a:buFont typeface="+mj-lt"/>
              <a:buAutoNum type="arabicPeriod"/>
              <a:defRPr/>
            </a:pPr>
            <a:r>
              <a:rPr lang="en-US" sz="2800" dirty="0"/>
              <a:t>Mail it in</a:t>
            </a:r>
            <a:endParaRPr lang="en-US" sz="2000" dirty="0"/>
          </a:p>
        </p:txBody>
      </p:sp>
      <p:pic>
        <p:nvPicPr>
          <p:cNvPr id="12" name="Picture 11" descr="68-voter-registration-english-monmouth.pdf - Mozilla Firefox">
            <a:extLst>
              <a:ext uri="{FF2B5EF4-FFF2-40B4-BE49-F238E27FC236}">
                <a16:creationId xmlns:a16="http://schemas.microsoft.com/office/drawing/2014/main" xmlns=""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8778" y="4022631"/>
            <a:ext cx="1565356" cy="169629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xmlns="" id="{20D65DA2-C780-C046-B1CD-1DCA1ADAF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337" y="3838850"/>
            <a:ext cx="1304360" cy="2063861"/>
          </a:xfrm>
          <a:prstGeom prst="rect">
            <a:avLst/>
          </a:prstGeom>
        </p:spPr>
      </p:pic>
      <p:sp>
        <p:nvSpPr>
          <p:cNvPr id="13" name="Right Arrow 12">
            <a:extLst>
              <a:ext uri="{FF2B5EF4-FFF2-40B4-BE49-F238E27FC236}">
                <a16:creationId xmlns:a16="http://schemas.microsoft.com/office/drawing/2014/main" xmlns="" id="{2D6CD9A4-9420-1645-A2DB-AE0CFAE8CAB9}"/>
              </a:ext>
            </a:extLst>
          </p:cNvPr>
          <p:cNvSpPr/>
          <p:nvPr/>
        </p:nvSpPr>
        <p:spPr>
          <a:xfrm>
            <a:off x="2888694" y="467716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xmlns="" id="{A2700A6D-C3A7-0848-854E-F6A8B036DBDD}"/>
              </a:ext>
            </a:extLst>
          </p:cNvPr>
          <p:cNvSpPr/>
          <p:nvPr/>
        </p:nvSpPr>
        <p:spPr>
          <a:xfrm>
            <a:off x="5924423" y="461672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9B6751D-B7AB-8D47-B4B2-6AF512371F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75"/>
          <a:stretch/>
        </p:blipFill>
        <p:spPr>
          <a:xfrm>
            <a:off x="3462838" y="4359540"/>
            <a:ext cx="2389239" cy="1185854"/>
          </a:xfrm>
          <a:prstGeom prst="rect">
            <a:avLst/>
          </a:prstGeom>
        </p:spPr>
      </p:pic>
      <p:sp>
        <p:nvSpPr>
          <p:cNvPr id="11" name="Explosion 2 10">
            <a:extLst>
              <a:ext uri="{FF2B5EF4-FFF2-40B4-BE49-F238E27FC236}">
                <a16:creationId xmlns:a16="http://schemas.microsoft.com/office/drawing/2014/main" xmlns="" id="{1A971159-6C27-9242-BA42-BFE35316A883}"/>
              </a:ext>
            </a:extLst>
          </p:cNvPr>
          <p:cNvSpPr/>
          <p:nvPr/>
        </p:nvSpPr>
        <p:spPr>
          <a:xfrm rot="2900237">
            <a:off x="5618444" y="937810"/>
            <a:ext cx="2917104" cy="2905738"/>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C61C9993-7E2C-7B4A-BB29-A91E0D779F0C}"/>
              </a:ext>
            </a:extLst>
          </p:cNvPr>
          <p:cNvSpPr txBox="1"/>
          <p:nvPr/>
        </p:nvSpPr>
        <p:spPr>
          <a:xfrm>
            <a:off x="5852077" y="1898295"/>
            <a:ext cx="2219674" cy="1200329"/>
          </a:xfrm>
          <a:prstGeom prst="rect">
            <a:avLst/>
          </a:prstGeom>
          <a:noFill/>
        </p:spPr>
        <p:txBody>
          <a:bodyPr wrap="square" rtlCol="0">
            <a:spAutoFit/>
          </a:bodyPr>
          <a:lstStyle/>
          <a:p>
            <a:pPr algn="ctr"/>
            <a:r>
              <a:rPr lang="en-US" dirty="0">
                <a:solidFill>
                  <a:schemeClr val="bg1"/>
                </a:solidFill>
              </a:rPr>
              <a:t>Online registration will be available in NJ in July 2020</a:t>
            </a:r>
          </a:p>
          <a:p>
            <a:endParaRPr lang="en-US" dirty="0"/>
          </a:p>
        </p:txBody>
      </p:sp>
      <p:cxnSp>
        <p:nvCxnSpPr>
          <p:cNvPr id="3" name="Curved Connector 2">
            <a:extLst>
              <a:ext uri="{FF2B5EF4-FFF2-40B4-BE49-F238E27FC236}">
                <a16:creationId xmlns:a16="http://schemas.microsoft.com/office/drawing/2014/main" xmlns="" id="{474EAB8A-14B3-DB42-B29A-955D505138AB}"/>
              </a:ext>
            </a:extLst>
          </p:cNvPr>
          <p:cNvCxnSpPr>
            <a:cxnSpLocks/>
          </p:cNvCxnSpPr>
          <p:nvPr/>
        </p:nvCxnSpPr>
        <p:spPr>
          <a:xfrm rot="10800000" flipV="1">
            <a:off x="4657459" y="2161033"/>
            <a:ext cx="1194618" cy="4102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1638520-CB3F-4545-9F4D-1799EFA484D3}"/>
              </a:ext>
            </a:extLst>
          </p:cNvPr>
          <p:cNvSpPr txBox="1"/>
          <p:nvPr/>
        </p:nvSpPr>
        <p:spPr>
          <a:xfrm>
            <a:off x="4939349" y="2227668"/>
            <a:ext cx="900953" cy="276999"/>
          </a:xfrm>
          <a:prstGeom prst="rect">
            <a:avLst/>
          </a:prstGeom>
          <a:noFill/>
        </p:spPr>
        <p:txBody>
          <a:bodyPr wrap="square" rtlCol="0">
            <a:spAutoFit/>
          </a:bodyPr>
          <a:lstStyle/>
          <a:p>
            <a:pPr algn="l">
              <a:spcBef>
                <a:spcPts val="1200"/>
              </a:spcBef>
            </a:pPr>
            <a:r>
              <a:rPr lang="en-US" sz="1200" dirty="0">
                <a:solidFill>
                  <a:schemeClr val="tx2"/>
                </a:solidFill>
              </a:rPr>
              <a:t>For now</a:t>
            </a:r>
          </a:p>
        </p:txBody>
      </p:sp>
      <p:sp>
        <p:nvSpPr>
          <p:cNvPr id="2" name="Footer Placeholder 1">
            <a:extLst>
              <a:ext uri="{FF2B5EF4-FFF2-40B4-BE49-F238E27FC236}">
                <a16:creationId xmlns:a16="http://schemas.microsoft.com/office/drawing/2014/main" xmlns="" id="{A53E8E44-E394-204C-AEE5-9443CF1D27AB}"/>
              </a:ext>
            </a:extLst>
          </p:cNvPr>
          <p:cNvSpPr>
            <a:spLocks noGrp="1"/>
          </p:cNvSpPr>
          <p:nvPr>
            <p:ph type="ftr" sz="quarter" idx="11"/>
          </p:nvPr>
        </p:nvSpPr>
        <p:spPr/>
        <p:txBody>
          <a:bodyPr/>
          <a:lstStyle/>
          <a:p>
            <a:pPr algn="r"/>
            <a:fld id="{6FD74EDD-F604-6542-B29B-87B1976EBFD6}" type="slidenum">
              <a:rPr lang="en-US" smtClean="0"/>
              <a:t>24</a:t>
            </a:fld>
            <a:endParaRPr lang="en-US" dirty="0"/>
          </a:p>
        </p:txBody>
      </p:sp>
    </p:spTree>
    <p:extLst>
      <p:ext uri="{BB962C8B-B14F-4D97-AF65-F5344CB8AC3E}">
        <p14:creationId xmlns:p14="http://schemas.microsoft.com/office/powerpoint/2010/main" val="297662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9828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849433" y="813145"/>
            <a:ext cx="418159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Get the form</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218465"/>
            <a:ext cx="2088516" cy="836321"/>
          </a:xfrm>
          <a:prstGeom prst="rect">
            <a:avLst/>
          </a:prstGeom>
        </p:spPr>
      </p:pic>
      <p:pic>
        <p:nvPicPr>
          <p:cNvPr id="12" name="Picture 11" descr="68-voter-registration-english-monmouth.pdf - Mozilla Firefox">
            <a:extLst>
              <a:ext uri="{FF2B5EF4-FFF2-40B4-BE49-F238E27FC236}">
                <a16:creationId xmlns:a16="http://schemas.microsoft.com/office/drawing/2014/main" xmlns=""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4093" y="163248"/>
            <a:ext cx="2878092" cy="3118840"/>
          </a:xfrm>
          <a:prstGeom prst="rect">
            <a:avLst/>
          </a:prstGeom>
          <a:ln>
            <a:solidFill>
              <a:schemeClr val="bg1">
                <a:lumMod val="75000"/>
              </a:schemeClr>
            </a:solidFill>
          </a:ln>
        </p:spPr>
      </p:pic>
      <p:sp>
        <p:nvSpPr>
          <p:cNvPr id="2" name="TextBox 1">
            <a:extLst>
              <a:ext uri="{FF2B5EF4-FFF2-40B4-BE49-F238E27FC236}">
                <a16:creationId xmlns:a16="http://schemas.microsoft.com/office/drawing/2014/main" xmlns="" id="{4356F2A6-1E49-A24F-873F-5264952AE684}"/>
              </a:ext>
            </a:extLst>
          </p:cNvPr>
          <p:cNvSpPr txBox="1"/>
          <p:nvPr/>
        </p:nvSpPr>
        <p:spPr>
          <a:xfrm>
            <a:off x="685800" y="2138708"/>
            <a:ext cx="7826478" cy="4035079"/>
          </a:xfrm>
          <a:prstGeom prst="rect">
            <a:avLst/>
          </a:prstGeom>
          <a:noFill/>
        </p:spPr>
        <p:txBody>
          <a:bodyPr wrap="square" rtlCol="0">
            <a:spAutoFit/>
          </a:bodyPr>
          <a:lstStyle/>
          <a:p>
            <a:pPr marL="457200" indent="-457200">
              <a:lnSpc>
                <a:spcPct val="110000"/>
              </a:lnSpc>
              <a:spcBef>
                <a:spcPts val="600"/>
              </a:spcBef>
              <a:buSzPct val="90000"/>
              <a:buFont typeface="Arial" panose="020B0604020202020204" pitchFamily="34" charset="0"/>
              <a:buChar char="•"/>
              <a:defRPr/>
            </a:pPr>
            <a:r>
              <a:rPr lang="en-US" sz="2400" dirty="0"/>
              <a:t>In normal times . . .</a:t>
            </a:r>
          </a:p>
          <a:p>
            <a:pPr marL="457200" indent="-457200">
              <a:lnSpc>
                <a:spcPct val="110000"/>
              </a:lnSpc>
              <a:spcBef>
                <a:spcPts val="600"/>
              </a:spcBef>
              <a:buSzPct val="90000"/>
              <a:buFont typeface="Arial" panose="020B0604020202020204" pitchFamily="34" charset="0"/>
              <a:buChar char="•"/>
              <a:defRPr/>
            </a:pPr>
            <a:r>
              <a:rPr lang="en-US" sz="2400" dirty="0"/>
              <a:t>In these times, from  home:</a:t>
            </a:r>
          </a:p>
          <a:p>
            <a:pPr marL="914400" lvl="1" indent="-457200">
              <a:lnSpc>
                <a:spcPct val="110000"/>
              </a:lnSpc>
              <a:spcBef>
                <a:spcPts val="600"/>
              </a:spcBef>
              <a:buSzPct val="90000"/>
              <a:buFont typeface="Arial" panose="020B0604020202020204" pitchFamily="34" charset="0"/>
              <a:buChar char="•"/>
              <a:defRPr/>
            </a:pPr>
            <a:r>
              <a:rPr lang="en-US" sz="2000" dirty="0"/>
              <a:t>Print from a website</a:t>
            </a:r>
            <a:br>
              <a:rPr lang="en-US" sz="2000" dirty="0"/>
            </a:br>
            <a:r>
              <a:rPr lang="en-US" sz="2000" dirty="0">
                <a:hlinkClick r:id="rId5"/>
              </a:rPr>
              <a:t>https://www.state.nj.us/state/elections/voter-registration.shtml </a:t>
            </a:r>
            <a:endParaRPr lang="en-US" sz="2000" dirty="0"/>
          </a:p>
          <a:p>
            <a:pPr lvl="5">
              <a:lnSpc>
                <a:spcPct val="110000"/>
              </a:lnSpc>
              <a:spcBef>
                <a:spcPts val="600"/>
              </a:spcBef>
              <a:buSzPct val="90000"/>
              <a:defRPr/>
            </a:pPr>
            <a:r>
              <a:rPr lang="en-US" sz="2000" b="1" dirty="0"/>
              <a:t>--OR--</a:t>
            </a:r>
          </a:p>
          <a:p>
            <a:pPr marL="914400" lvl="1" indent="-457200">
              <a:lnSpc>
                <a:spcPct val="110000"/>
              </a:lnSpc>
              <a:spcBef>
                <a:spcPts val="600"/>
              </a:spcBef>
              <a:buSzPct val="90000"/>
              <a:buFont typeface="Arial" panose="020B0604020202020204" pitchFamily="34" charset="0"/>
              <a:buChar char="•"/>
              <a:defRPr/>
            </a:pPr>
            <a:r>
              <a:rPr lang="en-US" sz="2000" dirty="0"/>
              <a:t>Text </a:t>
            </a:r>
            <a:r>
              <a:rPr lang="en-US" sz="2000" dirty="0">
                <a:solidFill>
                  <a:srgbClr val="C00000"/>
                </a:solidFill>
              </a:rPr>
              <a:t>“REGISTRATION FORM” </a:t>
            </a:r>
            <a:r>
              <a:rPr lang="en-US" sz="2000" dirty="0"/>
              <a:t>to the League of Women Voters and they’ll be in touch and mail one to you</a:t>
            </a:r>
          </a:p>
          <a:p>
            <a:pPr lvl="2">
              <a:lnSpc>
                <a:spcPct val="110000"/>
              </a:lnSpc>
              <a:spcBef>
                <a:spcPts val="600"/>
              </a:spcBef>
              <a:buSzPct val="90000"/>
              <a:defRPr/>
            </a:pPr>
            <a:r>
              <a:rPr lang="en-US" sz="2000" b="1" dirty="0">
                <a:solidFill>
                  <a:srgbClr val="C00000"/>
                </a:solidFill>
              </a:rPr>
              <a:t>732-927-1131</a:t>
            </a:r>
          </a:p>
          <a:p>
            <a:pPr marL="914400" lvl="1" indent="-457200">
              <a:lnSpc>
                <a:spcPct val="110000"/>
              </a:lnSpc>
              <a:spcBef>
                <a:spcPts val="600"/>
              </a:spcBef>
              <a:buSzPct val="90000"/>
              <a:buFont typeface="Arial" panose="020B0604020202020204" pitchFamily="34" charset="0"/>
              <a:buChar char="•"/>
              <a:defRPr/>
            </a:pPr>
            <a:endParaRPr lang="en-US" sz="1600" dirty="0"/>
          </a:p>
          <a:p>
            <a:pPr>
              <a:lnSpc>
                <a:spcPct val="110000"/>
              </a:lnSpc>
              <a:spcBef>
                <a:spcPts val="600"/>
              </a:spcBef>
            </a:pPr>
            <a:endParaRPr lang="en-US" dirty="0"/>
          </a:p>
        </p:txBody>
      </p:sp>
      <p:sp>
        <p:nvSpPr>
          <p:cNvPr id="3" name="Footer Placeholder 2">
            <a:extLst>
              <a:ext uri="{FF2B5EF4-FFF2-40B4-BE49-F238E27FC236}">
                <a16:creationId xmlns:a16="http://schemas.microsoft.com/office/drawing/2014/main" xmlns="" id="{DC92B2AC-B264-224E-BDB0-9BA1A33833D7}"/>
              </a:ext>
            </a:extLst>
          </p:cNvPr>
          <p:cNvSpPr>
            <a:spLocks noGrp="1"/>
          </p:cNvSpPr>
          <p:nvPr>
            <p:ph type="ftr" sz="quarter" idx="11"/>
          </p:nvPr>
        </p:nvSpPr>
        <p:spPr/>
        <p:txBody>
          <a:bodyPr/>
          <a:lstStyle/>
          <a:p>
            <a:pPr algn="r"/>
            <a:fld id="{C37ED19E-6946-A14C-B25E-EA04608911B2}" type="slidenum">
              <a:rPr lang="en-US" smtClean="0"/>
              <a:t>25</a:t>
            </a:fld>
            <a:endParaRPr lang="en-US" dirty="0"/>
          </a:p>
        </p:txBody>
      </p:sp>
    </p:spTree>
    <p:extLst>
      <p:ext uri="{BB962C8B-B14F-4D97-AF65-F5344CB8AC3E}">
        <p14:creationId xmlns:p14="http://schemas.microsoft.com/office/powerpoint/2010/main" val="93891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BDCB6E09-CC94-6546-8D96-EADFB59BA957}"/>
              </a:ext>
            </a:extLst>
          </p:cNvPr>
          <p:cNvSpPr/>
          <p:nvPr/>
        </p:nvSpPr>
        <p:spPr>
          <a:xfrm>
            <a:off x="724946" y="5046398"/>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B0A46CF3-2344-EA4F-97BF-B56A10258412}"/>
              </a:ext>
            </a:extLst>
          </p:cNvPr>
          <p:cNvSpPr/>
          <p:nvPr/>
        </p:nvSpPr>
        <p:spPr>
          <a:xfrm>
            <a:off x="690410" y="4035866"/>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4A5B6E1-1812-AA4A-8300-F1597F162A9B}"/>
              </a:ext>
            </a:extLst>
          </p:cNvPr>
          <p:cNvSpPr/>
          <p:nvPr/>
        </p:nvSpPr>
        <p:spPr>
          <a:xfrm>
            <a:off x="0" y="1137"/>
            <a:ext cx="9144000" cy="1366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3" y="257497"/>
            <a:ext cx="2097161" cy="839783"/>
          </a:xfrm>
          <a:prstGeom prst="rect">
            <a:avLst/>
          </a:prstGeom>
        </p:spPr>
      </p:pic>
      <p:sp>
        <p:nvSpPr>
          <p:cNvPr id="3" name="TextBox 2">
            <a:extLst>
              <a:ext uri="{FF2B5EF4-FFF2-40B4-BE49-F238E27FC236}">
                <a16:creationId xmlns:a16="http://schemas.microsoft.com/office/drawing/2014/main" xmlns="" id="{B7B5F243-BE50-A04C-98A8-0805A0F85CA8}"/>
              </a:ext>
            </a:extLst>
          </p:cNvPr>
          <p:cNvSpPr txBox="1"/>
          <p:nvPr/>
        </p:nvSpPr>
        <p:spPr>
          <a:xfrm>
            <a:off x="653141" y="5254185"/>
            <a:ext cx="1479754" cy="369332"/>
          </a:xfrm>
          <a:prstGeom prst="rect">
            <a:avLst/>
          </a:prstGeom>
          <a:noFill/>
        </p:spPr>
        <p:txBody>
          <a:bodyPr wrap="square" rtlCol="0">
            <a:spAutoFit/>
          </a:bodyPr>
          <a:lstStyle/>
          <a:p>
            <a:pPr algn="ctr">
              <a:spcBef>
                <a:spcPts val="1200"/>
              </a:spcBef>
            </a:pPr>
            <a:r>
              <a:rPr lang="en-US" b="1" dirty="0">
                <a:hlinkClick r:id="rId4"/>
              </a:rPr>
              <a:t>VIDEO</a:t>
            </a:r>
            <a:endParaRPr lang="en-US" sz="4400" b="1" dirty="0"/>
          </a:p>
        </p:txBody>
      </p:sp>
      <p:sp>
        <p:nvSpPr>
          <p:cNvPr id="7" name="TextBox 6">
            <a:extLst>
              <a:ext uri="{FF2B5EF4-FFF2-40B4-BE49-F238E27FC236}">
                <a16:creationId xmlns:a16="http://schemas.microsoft.com/office/drawing/2014/main" xmlns="" id="{48D640F7-9AC1-A049-80BD-0352576C1BD1}"/>
              </a:ext>
            </a:extLst>
          </p:cNvPr>
          <p:cNvSpPr txBox="1"/>
          <p:nvPr/>
        </p:nvSpPr>
        <p:spPr>
          <a:xfrm>
            <a:off x="839615" y="4215022"/>
            <a:ext cx="1256012" cy="338554"/>
          </a:xfrm>
          <a:prstGeom prst="rect">
            <a:avLst/>
          </a:prstGeom>
          <a:noFill/>
        </p:spPr>
        <p:txBody>
          <a:bodyPr wrap="square" rtlCol="0">
            <a:spAutoFit/>
          </a:bodyPr>
          <a:lstStyle/>
          <a:p>
            <a:r>
              <a:rPr lang="en-US" sz="1600" dirty="0">
                <a:hlinkClick r:id="rId5"/>
              </a:rPr>
              <a:t>Online form</a:t>
            </a:r>
            <a:endParaRPr lang="en-US" sz="1600" dirty="0"/>
          </a:p>
        </p:txBody>
      </p:sp>
      <p:sp>
        <p:nvSpPr>
          <p:cNvPr id="12" name="TextBox 11">
            <a:extLst>
              <a:ext uri="{FF2B5EF4-FFF2-40B4-BE49-F238E27FC236}">
                <a16:creationId xmlns:a16="http://schemas.microsoft.com/office/drawing/2014/main" xmlns="" id="{105AD353-27D4-8842-90D2-0B601DA26DF3}"/>
              </a:ext>
            </a:extLst>
          </p:cNvPr>
          <p:cNvSpPr txBox="1"/>
          <p:nvPr/>
        </p:nvSpPr>
        <p:spPr>
          <a:xfrm>
            <a:off x="370012" y="1883198"/>
            <a:ext cx="2280022" cy="1569660"/>
          </a:xfrm>
          <a:prstGeom prst="rect">
            <a:avLst/>
          </a:prstGeom>
          <a:noFill/>
        </p:spPr>
        <p:txBody>
          <a:bodyPr wrap="square" rtlCol="0">
            <a:spAutoFit/>
          </a:bodyPr>
          <a:lstStyle/>
          <a:p>
            <a:r>
              <a:rPr lang="en-US" altLang="en-US" sz="2400" b="1" dirty="0"/>
              <a:t>How to fill out the Voter Registration form</a:t>
            </a:r>
            <a:endParaRPr lang="en-US" sz="2400" dirty="0"/>
          </a:p>
        </p:txBody>
      </p:sp>
      <p:sp>
        <p:nvSpPr>
          <p:cNvPr id="2" name="Footer Placeholder 1">
            <a:extLst>
              <a:ext uri="{FF2B5EF4-FFF2-40B4-BE49-F238E27FC236}">
                <a16:creationId xmlns:a16="http://schemas.microsoft.com/office/drawing/2014/main" xmlns="" id="{DBCF3814-1C5F-004F-9006-05B7944963A4}"/>
              </a:ext>
            </a:extLst>
          </p:cNvPr>
          <p:cNvSpPr>
            <a:spLocks noGrp="1"/>
          </p:cNvSpPr>
          <p:nvPr>
            <p:ph type="ftr" sz="quarter" idx="11"/>
          </p:nvPr>
        </p:nvSpPr>
        <p:spPr>
          <a:xfrm>
            <a:off x="5916427" y="6491738"/>
            <a:ext cx="3086100" cy="365125"/>
          </a:xfrm>
        </p:spPr>
        <p:txBody>
          <a:bodyPr/>
          <a:lstStyle/>
          <a:p>
            <a:pPr algn="r"/>
            <a:fld id="{9682CC93-CF89-E844-A2D4-EC167C8BF6ED}" type="slidenum">
              <a:rPr lang="en-US" smtClean="0"/>
              <a:t>26</a:t>
            </a:fld>
            <a:endParaRPr lang="en-US" dirty="0"/>
          </a:p>
        </p:txBody>
      </p:sp>
      <p:pic>
        <p:nvPicPr>
          <p:cNvPr id="15" name="Picture 14">
            <a:extLst>
              <a:ext uri="{FF2B5EF4-FFF2-40B4-BE49-F238E27FC236}">
                <a16:creationId xmlns:a16="http://schemas.microsoft.com/office/drawing/2014/main" xmlns="" id="{BB4358A3-81A6-6142-8BB5-02CAD6450991}"/>
              </a:ext>
            </a:extLst>
          </p:cNvPr>
          <p:cNvPicPr>
            <a:picLocks noChangeAspect="1"/>
          </p:cNvPicPr>
          <p:nvPr/>
        </p:nvPicPr>
        <p:blipFill rotWithShape="1">
          <a:blip r:embed="rId6"/>
          <a:srcRect t="5291" r="5082" b="16085"/>
          <a:stretch/>
        </p:blipFill>
        <p:spPr>
          <a:xfrm>
            <a:off x="2835040" y="170497"/>
            <a:ext cx="6123954" cy="6564722"/>
          </a:xfrm>
          <a:prstGeom prst="rect">
            <a:avLst/>
          </a:prstGeom>
          <a:solidFill>
            <a:schemeClr val="bg1"/>
          </a:solidFill>
          <a:ln>
            <a:solidFill>
              <a:schemeClr val="bg1">
                <a:lumMod val="50000"/>
              </a:schemeClr>
            </a:solidFill>
          </a:ln>
        </p:spPr>
      </p:pic>
      <p:sp>
        <p:nvSpPr>
          <p:cNvPr id="16" name="TextBox 15">
            <a:extLst>
              <a:ext uri="{FF2B5EF4-FFF2-40B4-BE49-F238E27FC236}">
                <a16:creationId xmlns:a16="http://schemas.microsoft.com/office/drawing/2014/main" xmlns="" id="{4170417F-0809-3F4F-B8BA-672A4D54FBA3}"/>
              </a:ext>
            </a:extLst>
          </p:cNvPr>
          <p:cNvSpPr txBox="1"/>
          <p:nvPr/>
        </p:nvSpPr>
        <p:spPr>
          <a:xfrm rot="20363955">
            <a:off x="2176472" y="880805"/>
            <a:ext cx="1872445" cy="276999"/>
          </a:xfrm>
          <a:prstGeom prst="rect">
            <a:avLst/>
          </a:prstGeom>
          <a:noFill/>
        </p:spPr>
        <p:txBody>
          <a:bodyPr wrap="square" rtlCol="0">
            <a:spAutoFit/>
          </a:bodyPr>
          <a:lstStyle/>
          <a:p>
            <a:pPr algn="l">
              <a:spcBef>
                <a:spcPts val="1200"/>
              </a:spcBef>
            </a:pPr>
            <a:r>
              <a:rPr lang="en-US" sz="1200" b="1" i="1" dirty="0">
                <a:solidFill>
                  <a:srgbClr val="FF0000"/>
                </a:solidFill>
              </a:rPr>
              <a:t>Use pen, not pencil!</a:t>
            </a:r>
          </a:p>
        </p:txBody>
      </p:sp>
    </p:spTree>
    <p:extLst>
      <p:ext uri="{BB962C8B-B14F-4D97-AF65-F5344CB8AC3E}">
        <p14:creationId xmlns:p14="http://schemas.microsoft.com/office/powerpoint/2010/main" val="2703086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7922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763428" y="308988"/>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it!</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684" y="345974"/>
            <a:ext cx="2088516" cy="836321"/>
          </a:xfrm>
          <a:prstGeom prst="rect">
            <a:avLst/>
          </a:prstGeom>
        </p:spPr>
      </p:pic>
      <p:pic>
        <p:nvPicPr>
          <p:cNvPr id="6" name="Picture 5">
            <a:extLst>
              <a:ext uri="{FF2B5EF4-FFF2-40B4-BE49-F238E27FC236}">
                <a16:creationId xmlns:a16="http://schemas.microsoft.com/office/drawing/2014/main" xmlns="" id="{91AE784D-2EB7-BF46-9F31-B63026918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8507" y="1661917"/>
            <a:ext cx="1610870" cy="2548845"/>
          </a:xfrm>
          <a:prstGeom prst="rect">
            <a:avLst/>
          </a:prstGeom>
        </p:spPr>
      </p:pic>
      <p:sp>
        <p:nvSpPr>
          <p:cNvPr id="2" name="TextBox 1">
            <a:extLst>
              <a:ext uri="{FF2B5EF4-FFF2-40B4-BE49-F238E27FC236}">
                <a16:creationId xmlns:a16="http://schemas.microsoft.com/office/drawing/2014/main" xmlns="" id="{6F0BE19D-BF0B-BF42-9E68-D8A0E479DB0E}"/>
              </a:ext>
            </a:extLst>
          </p:cNvPr>
          <p:cNvSpPr txBox="1"/>
          <p:nvPr/>
        </p:nvSpPr>
        <p:spPr>
          <a:xfrm>
            <a:off x="759360" y="2067559"/>
            <a:ext cx="5723580" cy="30623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your form and </a:t>
            </a:r>
            <a:br>
              <a:rPr lang="en-US" sz="2000" dirty="0"/>
            </a:br>
            <a:r>
              <a:rPr lang="en-US" sz="2000" dirty="0"/>
              <a:t>drop it in a </a:t>
            </a:r>
            <a:r>
              <a:rPr lang="en-US" sz="2000" dirty="0" smtClean="0"/>
              <a:t>mailbox.</a:t>
            </a:r>
            <a:r>
              <a:rPr lang="en-US" sz="2000" dirty="0"/>
              <a:t/>
            </a:r>
            <a:br>
              <a:rPr lang="en-US" sz="2000" dirty="0"/>
            </a:br>
            <a:r>
              <a:rPr lang="en-US" i="1" dirty="0"/>
              <a:t>Your form is already addressed and </a:t>
            </a:r>
            <a:r>
              <a:rPr lang="en-US" i="1" dirty="0" smtClean="0"/>
              <a:t>stamped.</a:t>
            </a:r>
            <a:endParaRPr lang="en-US" i="1" dirty="0"/>
          </a:p>
          <a:p>
            <a:pPr>
              <a:spcBef>
                <a:spcPts val="600"/>
              </a:spcBef>
            </a:pPr>
            <a:endParaRPr lang="en-US" sz="2000" dirty="0"/>
          </a:p>
          <a:p>
            <a:pPr marL="285750" indent="-285750">
              <a:spcBef>
                <a:spcPts val="600"/>
              </a:spcBef>
              <a:buFont typeface="Arial" panose="020B0604020202020204" pitchFamily="34" charset="0"/>
              <a:buChar char="•"/>
            </a:pPr>
            <a:r>
              <a:rPr lang="en-US" sz="2000" dirty="0"/>
              <a:t>Once registered, you stay registered and do </a:t>
            </a:r>
            <a:br>
              <a:rPr lang="en-US" sz="2000" dirty="0"/>
            </a:br>
            <a:r>
              <a:rPr lang="en-US" sz="2000" dirty="0"/>
              <a:t>not need to submit another form unless you change your </a:t>
            </a:r>
            <a:r>
              <a:rPr lang="en-US" sz="2000" i="1" dirty="0"/>
              <a:t>address</a:t>
            </a:r>
            <a:r>
              <a:rPr lang="en-US" sz="2000" dirty="0"/>
              <a:t>, </a:t>
            </a:r>
            <a:r>
              <a:rPr lang="en-US" sz="2000" i="1" dirty="0"/>
              <a:t>name, signature</a:t>
            </a:r>
            <a:r>
              <a:rPr lang="en-US" sz="2000" dirty="0"/>
              <a:t>, or </a:t>
            </a:r>
            <a:r>
              <a:rPr lang="en-US" sz="2000" i="1" dirty="0"/>
              <a:t>party affiliation.</a:t>
            </a:r>
          </a:p>
          <a:p>
            <a:pPr marL="285750" indent="-285750">
              <a:spcBef>
                <a:spcPts val="600"/>
              </a:spcBef>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xmlns="" id="{B16D8186-6BE3-6449-B2F6-6BA99F4A1D39}"/>
              </a:ext>
            </a:extLst>
          </p:cNvPr>
          <p:cNvSpPr txBox="1"/>
          <p:nvPr/>
        </p:nvSpPr>
        <p:spPr>
          <a:xfrm>
            <a:off x="1690127" y="4958995"/>
            <a:ext cx="5427543" cy="892552"/>
          </a:xfrm>
          <a:prstGeom prst="rect">
            <a:avLst/>
          </a:prstGeom>
          <a:solidFill>
            <a:srgbClr val="C00000"/>
          </a:solidFill>
        </p:spPr>
        <p:txBody>
          <a:bodyPr wrap="square" rtlCol="0">
            <a:spAutoFit/>
          </a:bodyPr>
          <a:lstStyle/>
          <a:p>
            <a:pPr algn="ctr"/>
            <a:r>
              <a:rPr lang="en-US" sz="2000" b="1" dirty="0">
                <a:solidFill>
                  <a:schemeClr val="bg1"/>
                </a:solidFill>
              </a:rPr>
              <a:t>DEADLINE: 21 days before Election Day</a:t>
            </a:r>
          </a:p>
          <a:p>
            <a:pPr algn="ctr"/>
            <a:r>
              <a:rPr lang="en-US" sz="1600" u="sng" dirty="0">
                <a:solidFill>
                  <a:schemeClr val="bg1"/>
                </a:solidFill>
              </a:rPr>
              <a:t>June 16</a:t>
            </a:r>
            <a:r>
              <a:rPr lang="en-US" sz="1600" dirty="0">
                <a:solidFill>
                  <a:schemeClr val="bg1"/>
                </a:solidFill>
              </a:rPr>
              <a:t>, 2020 for the July 7 NJ Primary</a:t>
            </a:r>
          </a:p>
          <a:p>
            <a:pPr algn="ctr"/>
            <a:r>
              <a:rPr lang="en-US" sz="1600" u="sng" dirty="0">
                <a:solidFill>
                  <a:schemeClr val="bg1"/>
                </a:solidFill>
              </a:rPr>
              <a:t>October 13</a:t>
            </a:r>
            <a:r>
              <a:rPr lang="en-US" sz="1600" dirty="0">
                <a:solidFill>
                  <a:schemeClr val="bg1"/>
                </a:solidFill>
              </a:rPr>
              <a:t>, 2020 for the General Election</a:t>
            </a:r>
          </a:p>
        </p:txBody>
      </p:sp>
      <p:sp>
        <p:nvSpPr>
          <p:cNvPr id="4" name="Footer Placeholder 3">
            <a:extLst>
              <a:ext uri="{FF2B5EF4-FFF2-40B4-BE49-F238E27FC236}">
                <a16:creationId xmlns:a16="http://schemas.microsoft.com/office/drawing/2014/main" xmlns="" id="{832AB36C-B39C-3A47-8AFB-41D09A285E9C}"/>
              </a:ext>
            </a:extLst>
          </p:cNvPr>
          <p:cNvSpPr>
            <a:spLocks noGrp="1"/>
          </p:cNvSpPr>
          <p:nvPr>
            <p:ph type="ftr" sz="quarter" idx="11"/>
          </p:nvPr>
        </p:nvSpPr>
        <p:spPr/>
        <p:txBody>
          <a:bodyPr/>
          <a:lstStyle/>
          <a:p>
            <a:pPr algn="r"/>
            <a:fld id="{7BD96B23-F084-8F42-96CC-B72E936907A1}" type="slidenum">
              <a:rPr lang="en-US" smtClean="0"/>
              <a:t>27</a:t>
            </a:fld>
            <a:endParaRPr lang="en-US" dirty="0"/>
          </a:p>
        </p:txBody>
      </p:sp>
      <p:pic>
        <p:nvPicPr>
          <p:cNvPr id="9" name="Picture 8" descr="68-voter-registration-english-monmouth.pdf - Mozilla Firefox">
            <a:extLst>
              <a:ext uri="{FF2B5EF4-FFF2-40B4-BE49-F238E27FC236}">
                <a16:creationId xmlns:a16="http://schemas.microsoft.com/office/drawing/2014/main" xmlns="" id="{8AAF8502-40A7-9849-82EE-1C10173957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33901">
            <a:off x="4452270" y="437831"/>
            <a:ext cx="1739864" cy="188540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cell phone&#10;&#10;Description automatically generated">
            <a:extLst>
              <a:ext uri="{FF2B5EF4-FFF2-40B4-BE49-F238E27FC236}">
                <a16:creationId xmlns:a16="http://schemas.microsoft.com/office/drawing/2014/main" xmlns="" id="{9A99FE1D-97D2-694D-976B-A28EBA4805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5344" y="1066350"/>
            <a:ext cx="1847460" cy="812047"/>
          </a:xfrm>
          <a:prstGeom prst="rect">
            <a:avLst/>
          </a:prstGeom>
          <a:ln w="6350">
            <a:solidFill>
              <a:schemeClr val="bg1">
                <a:lumMod val="75000"/>
              </a:schemeClr>
            </a:solidFill>
          </a:ln>
        </p:spPr>
      </p:pic>
    </p:spTree>
    <p:extLst>
      <p:ext uri="{BB962C8B-B14F-4D97-AF65-F5344CB8AC3E}">
        <p14:creationId xmlns:p14="http://schemas.microsoft.com/office/powerpoint/2010/main" val="113664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598562" y="310160"/>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HOMEWORK</a:t>
            </a:r>
          </a:p>
        </p:txBody>
      </p:sp>
      <p:pic>
        <p:nvPicPr>
          <p:cNvPr id="8" name="Picture 7">
            <a:extLst>
              <a:ext uri="{FF2B5EF4-FFF2-40B4-BE49-F238E27FC236}">
                <a16:creationId xmlns:a16="http://schemas.microsoft.com/office/drawing/2014/main" xmlns=""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sp>
        <p:nvSpPr>
          <p:cNvPr id="2" name="TextBox 1">
            <a:extLst>
              <a:ext uri="{FF2B5EF4-FFF2-40B4-BE49-F238E27FC236}">
                <a16:creationId xmlns:a16="http://schemas.microsoft.com/office/drawing/2014/main" xmlns="" id="{6F0BE19D-BF0B-BF42-9E68-D8A0E479DB0E}"/>
              </a:ext>
            </a:extLst>
          </p:cNvPr>
          <p:cNvSpPr txBox="1"/>
          <p:nvPr/>
        </p:nvSpPr>
        <p:spPr>
          <a:xfrm>
            <a:off x="598562" y="2251494"/>
            <a:ext cx="4838978" cy="3862596"/>
          </a:xfrm>
          <a:prstGeom prst="rect">
            <a:avLst/>
          </a:prstGeom>
          <a:noFill/>
        </p:spPr>
        <p:txBody>
          <a:bodyPr wrap="square" rtlCol="0">
            <a:spAutoFit/>
          </a:bodyPr>
          <a:lstStyle/>
          <a:p>
            <a:pPr marL="457200" indent="-457200">
              <a:spcBef>
                <a:spcPts val="600"/>
              </a:spcBef>
              <a:buFont typeface="+mj-lt"/>
              <a:buAutoNum type="arabicPeriod"/>
            </a:pPr>
            <a:r>
              <a:rPr lang="en-US" sz="2000" b="1" dirty="0">
                <a:solidFill>
                  <a:srgbClr val="C00000"/>
                </a:solidFill>
              </a:rPr>
              <a:t>Find the registration form </a:t>
            </a:r>
            <a:r>
              <a:rPr lang="en-US" sz="2000" dirty="0"/>
              <a:t>on </a:t>
            </a:r>
            <a:r>
              <a:rPr lang="en-US" sz="2000" dirty="0">
                <a:hlinkClick r:id="rId4"/>
              </a:rPr>
              <a:t>https://www.state.nj.us/state/elections/voter-registration.shtml</a:t>
            </a:r>
            <a:endParaRPr lang="en-US" sz="2000" dirty="0"/>
          </a:p>
          <a:p>
            <a:pPr marL="457200" indent="-457200">
              <a:spcBef>
                <a:spcPts val="600"/>
              </a:spcBef>
              <a:buFont typeface="+mj-lt"/>
              <a:buAutoNum type="arabicPeriod"/>
            </a:pPr>
            <a:r>
              <a:rPr lang="en-US" sz="2000" b="1" dirty="0">
                <a:solidFill>
                  <a:srgbClr val="C00000"/>
                </a:solidFill>
              </a:rPr>
              <a:t>Complete the form online </a:t>
            </a:r>
            <a:r>
              <a:rPr lang="en-US" sz="2000" dirty="0"/>
              <a:t>and keep track of any questions, problems, or observations</a:t>
            </a:r>
          </a:p>
          <a:p>
            <a:pPr marL="457200" indent="-457200">
              <a:spcBef>
                <a:spcPts val="600"/>
              </a:spcBef>
              <a:buFont typeface="+mj-lt"/>
              <a:buAutoNum type="arabicPeriod"/>
            </a:pPr>
            <a:r>
              <a:rPr lang="en-US" sz="2000" dirty="0"/>
              <a:t>OPTIONAL: Print the form if you are able</a:t>
            </a:r>
          </a:p>
          <a:p>
            <a:pPr marL="457200" indent="-457200">
              <a:spcBef>
                <a:spcPts val="600"/>
              </a:spcBef>
              <a:buFont typeface="+mj-lt"/>
              <a:buAutoNum type="arabicPeriod"/>
            </a:pPr>
            <a:r>
              <a:rPr lang="en-US" sz="2000" dirty="0"/>
              <a:t>Be prepared to </a:t>
            </a:r>
            <a:r>
              <a:rPr lang="en-US" sz="2000" b="1" dirty="0">
                <a:solidFill>
                  <a:srgbClr val="C00000"/>
                </a:solidFill>
              </a:rPr>
              <a:t>report your experience </a:t>
            </a:r>
            <a:r>
              <a:rPr lang="en-US" sz="2000" dirty="0"/>
              <a:t>filling the form at our next class</a:t>
            </a:r>
          </a:p>
          <a:p>
            <a:pPr marL="457200" indent="-457200">
              <a:spcBef>
                <a:spcPts val="600"/>
              </a:spcBef>
              <a:buFont typeface="+mj-lt"/>
              <a:buAutoNum type="arabicPeriod"/>
            </a:pPr>
            <a:endParaRPr lang="en-US" sz="2000" i="1" dirty="0"/>
          </a:p>
          <a:p>
            <a:pPr marL="457200" indent="-457200">
              <a:spcBef>
                <a:spcPts val="600"/>
              </a:spcBef>
              <a:buFont typeface="+mj-lt"/>
              <a:buAutoNum type="arabicPeriod"/>
            </a:pPr>
            <a:endParaRPr lang="en-US" sz="2000" dirty="0"/>
          </a:p>
        </p:txBody>
      </p:sp>
      <p:pic>
        <p:nvPicPr>
          <p:cNvPr id="9" name="Picture 8" descr="68-voter-registration-english-monmouth.pdf - Mozilla Firefox">
            <a:extLst>
              <a:ext uri="{FF2B5EF4-FFF2-40B4-BE49-F238E27FC236}">
                <a16:creationId xmlns:a16="http://schemas.microsoft.com/office/drawing/2014/main" xmlns="" id="{3373FADE-DC9E-7C41-8B76-F1992BCCA4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4547" y="1465837"/>
            <a:ext cx="3433231" cy="3720416"/>
          </a:xfrm>
          <a:prstGeom prst="rect">
            <a:avLst/>
          </a:prstGeom>
          <a:ln>
            <a:solidFill>
              <a:schemeClr val="bg1">
                <a:lumMod val="75000"/>
              </a:schemeClr>
            </a:solidFill>
          </a:ln>
        </p:spPr>
      </p:pic>
      <p:sp>
        <p:nvSpPr>
          <p:cNvPr id="3" name="Footer Placeholder 2">
            <a:extLst>
              <a:ext uri="{FF2B5EF4-FFF2-40B4-BE49-F238E27FC236}">
                <a16:creationId xmlns:a16="http://schemas.microsoft.com/office/drawing/2014/main" xmlns="" id="{B341EFCE-5203-E24E-A08E-F7144A6CD801}"/>
              </a:ext>
            </a:extLst>
          </p:cNvPr>
          <p:cNvSpPr>
            <a:spLocks noGrp="1"/>
          </p:cNvSpPr>
          <p:nvPr>
            <p:ph type="ftr" sz="quarter" idx="11"/>
          </p:nvPr>
        </p:nvSpPr>
        <p:spPr>
          <a:xfrm>
            <a:off x="5761678" y="6159367"/>
            <a:ext cx="3086100" cy="365125"/>
          </a:xfrm>
        </p:spPr>
        <p:txBody>
          <a:bodyPr/>
          <a:lstStyle/>
          <a:p>
            <a:pPr algn="r"/>
            <a:fld id="{8623F5D6-9070-9A48-A5E5-65273CABD648}" type="slidenum">
              <a:rPr lang="en-US" smtClean="0"/>
              <a:t>28</a:t>
            </a:fld>
            <a:endParaRPr lang="en-US" dirty="0"/>
          </a:p>
        </p:txBody>
      </p:sp>
    </p:spTree>
    <p:extLst>
      <p:ext uri="{BB962C8B-B14F-4D97-AF65-F5344CB8AC3E}">
        <p14:creationId xmlns:p14="http://schemas.microsoft.com/office/powerpoint/2010/main" val="12022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534419" y="362869"/>
            <a:ext cx="403758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Next . . .</a:t>
            </a:r>
          </a:p>
        </p:txBody>
      </p:sp>
      <p:graphicFrame>
        <p:nvGraphicFramePr>
          <p:cNvPr id="11" name="Content Placeholder 1">
            <a:extLst>
              <a:ext uri="{FF2B5EF4-FFF2-40B4-BE49-F238E27FC236}">
                <a16:creationId xmlns:a16="http://schemas.microsoft.com/office/drawing/2014/main" xmlns="" id="{A093EB9B-A5CA-EB43-83CB-D327F6311F46}"/>
              </a:ext>
            </a:extLst>
          </p:cNvPr>
          <p:cNvGraphicFramePr>
            <a:graphicFrameLocks/>
          </p:cNvGraphicFramePr>
          <p:nvPr>
            <p:extLst>
              <p:ext uri="{D42A27DB-BD31-4B8C-83A1-F6EECF244321}">
                <p14:modId xmlns:p14="http://schemas.microsoft.com/office/powerpoint/2010/main" val="3744658542"/>
              </p:ext>
            </p:extLst>
          </p:nvPr>
        </p:nvGraphicFramePr>
        <p:xfrm>
          <a:off x="628650" y="1848050"/>
          <a:ext cx="8328537" cy="439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D1A149BA-9E75-EF45-90C5-8349A8E6289F}"/>
              </a:ext>
            </a:extLst>
          </p:cNvPr>
          <p:cNvSpPr txBox="1"/>
          <p:nvPr/>
        </p:nvSpPr>
        <p:spPr>
          <a:xfrm>
            <a:off x="970598" y="3106139"/>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6" name="TextBox 5">
            <a:extLst>
              <a:ext uri="{FF2B5EF4-FFF2-40B4-BE49-F238E27FC236}">
                <a16:creationId xmlns:a16="http://schemas.microsoft.com/office/drawing/2014/main" xmlns="" id="{C9E62050-2DE7-8B44-9469-2257E26FE26C}"/>
              </a:ext>
            </a:extLst>
          </p:cNvPr>
          <p:cNvSpPr txBox="1"/>
          <p:nvPr/>
        </p:nvSpPr>
        <p:spPr>
          <a:xfrm>
            <a:off x="3583155" y="2706029"/>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xmlns="" id="{3187DE27-01A1-B846-821D-D395EB2EA5F9}"/>
              </a:ext>
            </a:extLst>
          </p:cNvPr>
          <p:cNvSpPr txBox="1"/>
          <p:nvPr/>
        </p:nvSpPr>
        <p:spPr>
          <a:xfrm>
            <a:off x="6780045" y="3262074"/>
            <a:ext cx="631798" cy="523220"/>
          </a:xfrm>
          <a:prstGeom prst="rect">
            <a:avLst/>
          </a:prstGeom>
          <a:solidFill>
            <a:srgbClr val="C00000"/>
          </a:solidFill>
        </p:spPr>
        <p:txBody>
          <a:bodyPr wrap="square" rtlCol="0">
            <a:spAutoFit/>
          </a:bodyPr>
          <a:lstStyle/>
          <a:p>
            <a:pPr algn="ctr"/>
            <a:r>
              <a:rPr lang="en-US" sz="2800" dirty="0">
                <a:solidFill>
                  <a:schemeClr val="bg1"/>
                </a:solidFill>
              </a:rPr>
              <a:t>3</a:t>
            </a:r>
          </a:p>
        </p:txBody>
      </p:sp>
      <p:sp>
        <p:nvSpPr>
          <p:cNvPr id="3" name="Footer Placeholder 2">
            <a:extLst>
              <a:ext uri="{FF2B5EF4-FFF2-40B4-BE49-F238E27FC236}">
                <a16:creationId xmlns:a16="http://schemas.microsoft.com/office/drawing/2014/main" xmlns="" id="{5E29DC55-1897-8F41-B626-950BABB1511F}"/>
              </a:ext>
            </a:extLst>
          </p:cNvPr>
          <p:cNvSpPr>
            <a:spLocks noGrp="1"/>
          </p:cNvSpPr>
          <p:nvPr>
            <p:ph type="ftr" sz="quarter" idx="11"/>
          </p:nvPr>
        </p:nvSpPr>
        <p:spPr>
          <a:xfrm>
            <a:off x="5662557" y="6180754"/>
            <a:ext cx="3086100" cy="365125"/>
          </a:xfrm>
        </p:spPr>
        <p:txBody>
          <a:bodyPr/>
          <a:lstStyle/>
          <a:p>
            <a:pPr algn="r"/>
            <a:fld id="{C0918428-2336-B34A-91BA-F38A3AD5607A}" type="slidenum">
              <a:rPr lang="en-US" smtClean="0"/>
              <a:t>29</a:t>
            </a:fld>
            <a:endParaRPr lang="en-US" dirty="0"/>
          </a:p>
        </p:txBody>
      </p:sp>
    </p:spTree>
    <p:extLst>
      <p:ext uri="{BB962C8B-B14F-4D97-AF65-F5344CB8AC3E}">
        <p14:creationId xmlns:p14="http://schemas.microsoft.com/office/powerpoint/2010/main" val="89461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25F3116-E4E7-6D40-AB83-D4D89E9EE845}"/>
              </a:ext>
            </a:extLst>
          </p:cNvPr>
          <p:cNvSpPr/>
          <p:nvPr/>
        </p:nvSpPr>
        <p:spPr>
          <a:xfrm>
            <a:off x="0" y="-1"/>
            <a:ext cx="9144000" cy="28465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2309D34B-1771-CE41-8A39-2C86A1A93C2F}"/>
              </a:ext>
            </a:extLst>
          </p:cNvPr>
          <p:cNvSpPr>
            <a:spLocks noGrp="1"/>
          </p:cNvSpPr>
          <p:nvPr>
            <p:ph type="subTitle" idx="1"/>
          </p:nvPr>
        </p:nvSpPr>
        <p:spPr>
          <a:xfrm>
            <a:off x="1976901" y="4029016"/>
            <a:ext cx="6423684" cy="1374971"/>
          </a:xfrm>
        </p:spPr>
        <p:txBody>
          <a:bodyPr>
            <a:noAutofit/>
          </a:bodyPr>
          <a:lstStyle/>
          <a:p>
            <a:pPr algn="l"/>
            <a:r>
              <a:rPr lang="en-US" sz="2520" dirty="0"/>
              <a:t>You’ll know</a:t>
            </a:r>
          </a:p>
          <a:p>
            <a:pPr marL="720090" lvl="1" indent="-308610" algn="l">
              <a:buFont typeface="Arial" panose="020B0604020202020204" pitchFamily="34" charset="0"/>
              <a:buChar char="•"/>
            </a:pPr>
            <a:r>
              <a:rPr lang="en-US" sz="2160" b="1" dirty="0">
                <a:solidFill>
                  <a:srgbClr val="C00000"/>
                </a:solidFill>
              </a:rPr>
              <a:t>Why</a:t>
            </a:r>
            <a:r>
              <a:rPr lang="en-US" sz="2160" dirty="0"/>
              <a:t> your vote counts</a:t>
            </a:r>
          </a:p>
          <a:p>
            <a:pPr marL="720090" lvl="1" indent="-308610" algn="l">
              <a:buFont typeface="Arial" panose="020B0604020202020204" pitchFamily="34" charset="0"/>
              <a:buChar char="•"/>
            </a:pPr>
            <a:r>
              <a:rPr lang="en-US" sz="2160" b="1" dirty="0">
                <a:solidFill>
                  <a:srgbClr val="C00000"/>
                </a:solidFill>
              </a:rPr>
              <a:t>How</a:t>
            </a:r>
            <a:r>
              <a:rPr lang="en-US" sz="2160" dirty="0"/>
              <a:t> to register (and find out if you need to)</a:t>
            </a:r>
          </a:p>
          <a:p>
            <a:pPr marL="720090" lvl="1" indent="-308610" algn="l">
              <a:buFont typeface="Arial" panose="020B0604020202020204" pitchFamily="34" charset="0"/>
              <a:buChar char="•"/>
            </a:pPr>
            <a:r>
              <a:rPr lang="en-US" sz="2160" b="1" dirty="0">
                <a:solidFill>
                  <a:srgbClr val="C00000"/>
                </a:solidFill>
              </a:rPr>
              <a:t>How</a:t>
            </a:r>
            <a:r>
              <a:rPr lang="en-US" sz="2160" dirty="0"/>
              <a:t> to cast a ballot by mail (from home)</a:t>
            </a:r>
          </a:p>
        </p:txBody>
      </p:sp>
      <p:sp>
        <p:nvSpPr>
          <p:cNvPr id="2" name="TextBox 1">
            <a:extLst>
              <a:ext uri="{FF2B5EF4-FFF2-40B4-BE49-F238E27FC236}">
                <a16:creationId xmlns:a16="http://schemas.microsoft.com/office/drawing/2014/main" xmlns="" id="{03D8FBA5-55D9-3246-97AB-0E0DA550C1CA}"/>
              </a:ext>
            </a:extLst>
          </p:cNvPr>
          <p:cNvSpPr txBox="1"/>
          <p:nvPr/>
        </p:nvSpPr>
        <p:spPr>
          <a:xfrm>
            <a:off x="376929" y="3288564"/>
            <a:ext cx="7915775" cy="523220"/>
          </a:xfrm>
          <a:prstGeom prst="rect">
            <a:avLst/>
          </a:prstGeom>
          <a:noFill/>
        </p:spPr>
        <p:txBody>
          <a:bodyPr wrap="square" rtlCol="0">
            <a:spAutoFit/>
          </a:bodyPr>
          <a:lstStyle/>
          <a:p>
            <a:r>
              <a:rPr lang="en-US" sz="2800" b="1" dirty="0"/>
              <a:t>This lesson equips you to handle the situation—</a:t>
            </a:r>
            <a:endParaRPr lang="en-US" sz="2800" dirty="0"/>
          </a:p>
        </p:txBody>
      </p:sp>
      <p:pic>
        <p:nvPicPr>
          <p:cNvPr id="6" name="Picture 3">
            <a:extLst>
              <a:ext uri="{FF2B5EF4-FFF2-40B4-BE49-F238E27FC236}">
                <a16:creationId xmlns:a16="http://schemas.microsoft.com/office/drawing/2014/main" xmlns="" id="{0E4BF2F5-73F3-224F-BD33-084D016FAA8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0908" y="116185"/>
            <a:ext cx="3385185" cy="222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FD6D2A01-2B1F-294C-93A5-81A94D778F7E}"/>
              </a:ext>
            </a:extLst>
          </p:cNvPr>
          <p:cNvSpPr txBox="1"/>
          <p:nvPr/>
        </p:nvSpPr>
        <p:spPr>
          <a:xfrm>
            <a:off x="3893238" y="1986121"/>
            <a:ext cx="2425980" cy="461665"/>
          </a:xfrm>
          <a:prstGeom prst="rect">
            <a:avLst/>
          </a:prstGeom>
          <a:noFill/>
        </p:spPr>
        <p:txBody>
          <a:bodyPr wrap="square" rtlCol="0">
            <a:spAutoFit/>
          </a:bodyPr>
          <a:lstStyle/>
          <a:p>
            <a:r>
              <a:rPr lang="en-US" sz="2400" b="1" dirty="0">
                <a:solidFill>
                  <a:srgbClr val="C00000"/>
                </a:solidFill>
              </a:rPr>
              <a:t>from home</a:t>
            </a:r>
          </a:p>
        </p:txBody>
      </p:sp>
      <p:sp>
        <p:nvSpPr>
          <p:cNvPr id="7" name="Footer Placeholder 6">
            <a:extLst>
              <a:ext uri="{FF2B5EF4-FFF2-40B4-BE49-F238E27FC236}">
                <a16:creationId xmlns:a16="http://schemas.microsoft.com/office/drawing/2014/main" xmlns="" id="{E4CD6078-F70C-4740-8F64-990574CC727F}"/>
              </a:ext>
            </a:extLst>
          </p:cNvPr>
          <p:cNvSpPr>
            <a:spLocks noGrp="1"/>
          </p:cNvSpPr>
          <p:nvPr>
            <p:ph type="ftr" sz="quarter" idx="11"/>
          </p:nvPr>
        </p:nvSpPr>
        <p:spPr/>
        <p:txBody>
          <a:bodyPr/>
          <a:lstStyle/>
          <a:p>
            <a:pPr algn="r"/>
            <a:fld id="{8F7451BA-BDFD-5B49-A6B5-7BBE7056E5B0}" type="slidenum">
              <a:rPr lang="en-US" smtClean="0"/>
              <a:t>3</a:t>
            </a:fld>
            <a:endParaRPr lang="en-US" dirty="0"/>
          </a:p>
        </p:txBody>
      </p:sp>
    </p:spTree>
    <p:extLst>
      <p:ext uri="{BB962C8B-B14F-4D97-AF65-F5344CB8AC3E}">
        <p14:creationId xmlns:p14="http://schemas.microsoft.com/office/powerpoint/2010/main" val="176753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694814" y="544427"/>
            <a:ext cx="418159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Make a plan</a:t>
            </a:r>
          </a:p>
        </p:txBody>
      </p:sp>
      <p:pic>
        <p:nvPicPr>
          <p:cNvPr id="7" name="Picture 6">
            <a:extLst>
              <a:ext uri="{FF2B5EF4-FFF2-40B4-BE49-F238E27FC236}">
                <a16:creationId xmlns:a16="http://schemas.microsoft.com/office/drawing/2014/main" xmlns=""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216" y="565642"/>
            <a:ext cx="1844743" cy="738705"/>
          </a:xfrm>
          <a:prstGeom prst="rect">
            <a:avLst/>
          </a:prstGeom>
        </p:spPr>
      </p:pic>
      <p:sp>
        <p:nvSpPr>
          <p:cNvPr id="2" name="TextBox 1">
            <a:extLst>
              <a:ext uri="{FF2B5EF4-FFF2-40B4-BE49-F238E27FC236}">
                <a16:creationId xmlns:a16="http://schemas.microsoft.com/office/drawing/2014/main" xmlns="" id="{9E7BE955-7205-BF43-9922-4F4839A311AC}"/>
              </a:ext>
            </a:extLst>
          </p:cNvPr>
          <p:cNvSpPr txBox="1"/>
          <p:nvPr/>
        </p:nvSpPr>
        <p:spPr>
          <a:xfrm>
            <a:off x="1151867" y="2533955"/>
            <a:ext cx="7058067"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t>When is the election? </a:t>
            </a:r>
          </a:p>
          <a:p>
            <a:pPr lvl="1">
              <a:spcBef>
                <a:spcPts val="600"/>
              </a:spcBef>
            </a:pPr>
            <a:r>
              <a:rPr lang="en-US" dirty="0"/>
              <a:t>July 7 Primary</a:t>
            </a:r>
          </a:p>
          <a:p>
            <a:pPr lvl="1">
              <a:spcBef>
                <a:spcPts val="600"/>
              </a:spcBef>
            </a:pPr>
            <a:r>
              <a:rPr lang="en-US" dirty="0"/>
              <a:t>November 3 General</a:t>
            </a:r>
          </a:p>
          <a:p>
            <a:pPr marL="285750" indent="-285750">
              <a:spcBef>
                <a:spcPts val="600"/>
              </a:spcBef>
              <a:buFont typeface="Arial" panose="020B0604020202020204" pitchFamily="34" charset="0"/>
              <a:buChar char="•"/>
            </a:pPr>
            <a:r>
              <a:rPr lang="en-US" sz="2400" b="1" dirty="0"/>
              <a:t>How will I vote?</a:t>
            </a:r>
            <a:r>
              <a:rPr lang="en-US" dirty="0"/>
              <a:t/>
            </a:r>
            <a:br>
              <a:rPr lang="en-US" dirty="0"/>
            </a:br>
            <a:r>
              <a:rPr lang="en-US" dirty="0"/>
              <a:t>    </a:t>
            </a:r>
            <a:r>
              <a:rPr lang="en-US" i="1" dirty="0"/>
              <a:t>By mail? In person?</a:t>
            </a:r>
          </a:p>
          <a:p>
            <a:pPr marL="285750" indent="-285750">
              <a:spcBef>
                <a:spcPts val="600"/>
              </a:spcBef>
              <a:buFont typeface="Arial" panose="020B0604020202020204" pitchFamily="34" charset="0"/>
              <a:buChar char="•"/>
            </a:pPr>
            <a:r>
              <a:rPr lang="en-US" sz="2400" dirty="0"/>
              <a:t>If by mail, </a:t>
            </a:r>
            <a:r>
              <a:rPr lang="en-US" sz="2400" b="1" dirty="0"/>
              <a:t>how do I get a mail-in ballot</a:t>
            </a:r>
            <a:r>
              <a:rPr lang="en-US" sz="2400" dirty="0"/>
              <a:t>?</a:t>
            </a:r>
          </a:p>
          <a:p>
            <a:pPr marL="285750" indent="-285750">
              <a:spcBef>
                <a:spcPts val="600"/>
              </a:spcBef>
              <a:buFont typeface="Arial" panose="020B0604020202020204" pitchFamily="34" charset="0"/>
              <a:buChar char="•"/>
            </a:pPr>
            <a:r>
              <a:rPr lang="en-US" sz="2400" dirty="0"/>
              <a:t>How will I know </a:t>
            </a:r>
            <a:r>
              <a:rPr lang="en-US" sz="2400" b="1" dirty="0"/>
              <a:t>who and what to vote for</a:t>
            </a:r>
            <a:r>
              <a:rPr lang="en-US" sz="2400" dirty="0"/>
              <a:t>?</a:t>
            </a:r>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xmlns="" id="{F04DEA1D-5796-4347-813E-0122A330F398}"/>
              </a:ext>
            </a:extLst>
          </p:cNvPr>
          <p:cNvSpPr>
            <a:spLocks noGrp="1"/>
          </p:cNvSpPr>
          <p:nvPr>
            <p:ph type="ftr" sz="quarter" idx="11"/>
          </p:nvPr>
        </p:nvSpPr>
        <p:spPr>
          <a:xfrm>
            <a:off x="5759375" y="6249378"/>
            <a:ext cx="3086100" cy="365125"/>
          </a:xfrm>
        </p:spPr>
        <p:txBody>
          <a:bodyPr/>
          <a:lstStyle/>
          <a:p>
            <a:pPr algn="r"/>
            <a:fld id="{679ACB46-D71E-E048-877D-F39776332543}" type="slidenum">
              <a:rPr lang="en-US" smtClean="0"/>
              <a:t>30</a:t>
            </a:fld>
            <a:endParaRPr lang="en-US" dirty="0"/>
          </a:p>
        </p:txBody>
      </p:sp>
      <p:pic>
        <p:nvPicPr>
          <p:cNvPr id="6" name="Picture 5">
            <a:extLst>
              <a:ext uri="{FF2B5EF4-FFF2-40B4-BE49-F238E27FC236}">
                <a16:creationId xmlns:a16="http://schemas.microsoft.com/office/drawing/2014/main" xmlns="" id="{70534C63-A0D2-E54B-9CD7-2B665714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2897" y="2216408"/>
            <a:ext cx="2425183" cy="2425183"/>
          </a:xfrm>
          <a:prstGeom prst="rect">
            <a:avLst/>
          </a:prstGeom>
        </p:spPr>
      </p:pic>
    </p:spTree>
    <p:extLst>
      <p:ext uri="{BB962C8B-B14F-4D97-AF65-F5344CB8AC3E}">
        <p14:creationId xmlns:p14="http://schemas.microsoft.com/office/powerpoint/2010/main" val="166593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1" y="3438"/>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551239" y="91429"/>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Can I vote in the Primary?</a:t>
            </a:r>
          </a:p>
        </p:txBody>
      </p:sp>
      <p:pic>
        <p:nvPicPr>
          <p:cNvPr id="7" name="Picture 6">
            <a:extLst>
              <a:ext uri="{FF2B5EF4-FFF2-40B4-BE49-F238E27FC236}">
                <a16:creationId xmlns:a16="http://schemas.microsoft.com/office/drawing/2014/main" xmlns=""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xmlns="" id="{8C3226F2-0C2A-7843-906A-67F0AFF22B03}"/>
              </a:ext>
            </a:extLst>
          </p:cNvPr>
          <p:cNvSpPr txBox="1"/>
          <p:nvPr/>
        </p:nvSpPr>
        <p:spPr>
          <a:xfrm>
            <a:off x="1450608" y="4511814"/>
            <a:ext cx="7106250" cy="141577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You must declare as either a </a:t>
            </a:r>
            <a:r>
              <a:rPr lang="en-US" sz="2000" b="1" dirty="0"/>
              <a:t>Democrat</a:t>
            </a:r>
            <a:r>
              <a:rPr lang="en-US" sz="2000" dirty="0"/>
              <a:t> or </a:t>
            </a:r>
            <a:r>
              <a:rPr lang="en-US" sz="2000" b="1" dirty="0" smtClean="0"/>
              <a:t>Republican.</a:t>
            </a:r>
            <a:endParaRPr lang="en-US" sz="2000" dirty="0"/>
          </a:p>
          <a:p>
            <a:pPr marL="285750" indent="-285750">
              <a:spcBef>
                <a:spcPts val="1200"/>
              </a:spcBef>
              <a:buFont typeface="Arial" panose="020B0604020202020204" pitchFamily="34" charset="0"/>
              <a:buChar char="•"/>
            </a:pPr>
            <a:r>
              <a:rPr lang="en-US" sz="2000" dirty="0"/>
              <a:t>You stay affiliated with that party until you submit paperwork to change to “unaffiliated” or to a different </a:t>
            </a:r>
            <a:r>
              <a:rPr lang="en-US" sz="2000" dirty="0" smtClean="0"/>
              <a:t>party.</a:t>
            </a:r>
            <a:r>
              <a:rPr lang="en-US" sz="2000" dirty="0"/>
              <a:t/>
            </a:r>
            <a:br>
              <a:rPr lang="en-US" sz="2000" dirty="0"/>
            </a:br>
            <a:r>
              <a:rPr lang="en-US" sz="1600" i="1" dirty="0"/>
              <a:t>(due at least 55 days before the Primary)</a:t>
            </a:r>
            <a:endParaRPr lang="en-US" sz="2000" i="1" dirty="0"/>
          </a:p>
        </p:txBody>
      </p:sp>
      <p:pic>
        <p:nvPicPr>
          <p:cNvPr id="2" name="Picture 1">
            <a:extLst>
              <a:ext uri="{FF2B5EF4-FFF2-40B4-BE49-F238E27FC236}">
                <a16:creationId xmlns:a16="http://schemas.microsoft.com/office/drawing/2014/main" xmlns="" id="{D6EF2757-0A75-8F4A-B278-2B96053C9F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0309" y="1589509"/>
            <a:ext cx="3199186" cy="1513354"/>
          </a:xfrm>
          <a:prstGeom prst="rect">
            <a:avLst/>
          </a:prstGeom>
        </p:spPr>
      </p:pic>
      <p:sp>
        <p:nvSpPr>
          <p:cNvPr id="4" name="TextBox 3">
            <a:extLst>
              <a:ext uri="{FF2B5EF4-FFF2-40B4-BE49-F238E27FC236}">
                <a16:creationId xmlns:a16="http://schemas.microsoft.com/office/drawing/2014/main" xmlns="" id="{75D2F7D0-9EEC-124C-957F-63237C900B0B}"/>
              </a:ext>
            </a:extLst>
          </p:cNvPr>
          <p:cNvSpPr txBox="1"/>
          <p:nvPr/>
        </p:nvSpPr>
        <p:spPr>
          <a:xfrm>
            <a:off x="3717271" y="3185751"/>
            <a:ext cx="2423134" cy="1138773"/>
          </a:xfrm>
          <a:prstGeom prst="rect">
            <a:avLst/>
          </a:prstGeom>
          <a:noFill/>
        </p:spPr>
        <p:txBody>
          <a:bodyPr wrap="square" rtlCol="0">
            <a:spAutoFit/>
          </a:bodyPr>
          <a:lstStyle/>
          <a:p>
            <a:pPr lvl="0" algn="ctr"/>
            <a:r>
              <a:rPr lang="en-US" sz="4000" b="1" dirty="0">
                <a:solidFill>
                  <a:srgbClr val="C00000"/>
                </a:solidFill>
              </a:rPr>
              <a:t>PRIMARY</a:t>
            </a:r>
            <a:r>
              <a:rPr lang="en-US" sz="3600" dirty="0">
                <a:solidFill>
                  <a:prstClr val="black"/>
                </a:solidFill>
              </a:rPr>
              <a:t> </a:t>
            </a:r>
            <a:br>
              <a:rPr lang="en-US" sz="3600" dirty="0">
                <a:solidFill>
                  <a:prstClr val="black"/>
                </a:solidFill>
              </a:rPr>
            </a:br>
            <a:r>
              <a:rPr lang="en-US" sz="2800" dirty="0">
                <a:solidFill>
                  <a:prstClr val="black"/>
                </a:solidFill>
              </a:rPr>
              <a:t>July 7, 2020</a:t>
            </a:r>
            <a:endParaRPr lang="en-US" sz="3600" dirty="0">
              <a:solidFill>
                <a:prstClr val="black"/>
              </a:solidFill>
            </a:endParaRPr>
          </a:p>
        </p:txBody>
      </p:sp>
      <p:sp>
        <p:nvSpPr>
          <p:cNvPr id="3" name="Footer Placeholder 2">
            <a:extLst>
              <a:ext uri="{FF2B5EF4-FFF2-40B4-BE49-F238E27FC236}">
                <a16:creationId xmlns:a16="http://schemas.microsoft.com/office/drawing/2014/main" xmlns="" id="{4658FA02-E2E5-124C-92DC-7FABD4443F9E}"/>
              </a:ext>
            </a:extLst>
          </p:cNvPr>
          <p:cNvSpPr>
            <a:spLocks noGrp="1"/>
          </p:cNvSpPr>
          <p:nvPr>
            <p:ph type="ftr" sz="quarter" idx="11"/>
          </p:nvPr>
        </p:nvSpPr>
        <p:spPr>
          <a:xfrm>
            <a:off x="5761211" y="6184544"/>
            <a:ext cx="3086100" cy="365125"/>
          </a:xfrm>
        </p:spPr>
        <p:txBody>
          <a:bodyPr/>
          <a:lstStyle/>
          <a:p>
            <a:pPr algn="r"/>
            <a:fld id="{6E7784A7-1955-9F48-8A17-EB0EA7C02EF3}" type="slidenum">
              <a:rPr lang="en-US" smtClean="0"/>
              <a:t>31</a:t>
            </a:fld>
            <a:endParaRPr lang="en-US" dirty="0"/>
          </a:p>
        </p:txBody>
      </p:sp>
      <p:sp>
        <p:nvSpPr>
          <p:cNvPr id="9" name="Explosion 2 8">
            <a:extLst>
              <a:ext uri="{FF2B5EF4-FFF2-40B4-BE49-F238E27FC236}">
                <a16:creationId xmlns:a16="http://schemas.microsoft.com/office/drawing/2014/main" xmlns="" id="{E35075A1-9C25-2F41-A6D3-4DEAE3316999}"/>
              </a:ext>
            </a:extLst>
          </p:cNvPr>
          <p:cNvSpPr/>
          <p:nvPr/>
        </p:nvSpPr>
        <p:spPr>
          <a:xfrm rot="2900237">
            <a:off x="462853" y="1119468"/>
            <a:ext cx="3061274" cy="3276849"/>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6E04212-6AA8-E04B-B580-F34C04841918}"/>
              </a:ext>
            </a:extLst>
          </p:cNvPr>
          <p:cNvSpPr txBox="1"/>
          <p:nvPr/>
        </p:nvSpPr>
        <p:spPr>
          <a:xfrm>
            <a:off x="699333" y="2084654"/>
            <a:ext cx="2225049" cy="1384995"/>
          </a:xfrm>
          <a:prstGeom prst="rect">
            <a:avLst/>
          </a:prstGeom>
          <a:noFill/>
        </p:spPr>
        <p:txBody>
          <a:bodyPr wrap="square" rtlCol="0">
            <a:spAutoFit/>
          </a:bodyPr>
          <a:lstStyle/>
          <a:p>
            <a:pPr algn="ctr">
              <a:spcBef>
                <a:spcPts val="1200"/>
              </a:spcBef>
            </a:pPr>
            <a:r>
              <a:rPr lang="en-US" sz="1200" dirty="0">
                <a:solidFill>
                  <a:schemeClr val="bg1"/>
                </a:solidFill>
              </a:rPr>
              <a:t>For the 2020 Primary ONLY, unaffiliated voters will automatically receive an application for a mail-in ballot. It will have a place to declare your party if you choose to vote in the Primary. </a:t>
            </a:r>
          </a:p>
        </p:txBody>
      </p:sp>
    </p:spTree>
    <p:extLst>
      <p:ext uri="{BB962C8B-B14F-4D97-AF65-F5344CB8AC3E}">
        <p14:creationId xmlns:p14="http://schemas.microsoft.com/office/powerpoint/2010/main" val="13975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299A50FD-F02F-2340-BC8E-1FF6C7905ACE}"/>
              </a:ext>
            </a:extLst>
          </p:cNvPr>
          <p:cNvSpPr/>
          <p:nvPr/>
        </p:nvSpPr>
        <p:spPr>
          <a:xfrm>
            <a:off x="5007291" y="2347452"/>
            <a:ext cx="3730310" cy="350779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79A63B5-D6C7-794F-84FC-23E322B96532}"/>
              </a:ext>
            </a:extLst>
          </p:cNvPr>
          <p:cNvSpPr/>
          <p:nvPr/>
        </p:nvSpPr>
        <p:spPr>
          <a:xfrm>
            <a:off x="406400" y="2347452"/>
            <a:ext cx="4328160" cy="350047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406400" y="205811"/>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In person or by mail?</a:t>
            </a:r>
          </a:p>
        </p:txBody>
      </p:sp>
      <p:pic>
        <p:nvPicPr>
          <p:cNvPr id="7" name="Picture 6">
            <a:extLst>
              <a:ext uri="{FF2B5EF4-FFF2-40B4-BE49-F238E27FC236}">
                <a16:creationId xmlns:a16="http://schemas.microsoft.com/office/drawing/2014/main" xmlns=""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xmlns="" id="{8C3226F2-0C2A-7843-906A-67F0AFF22B03}"/>
              </a:ext>
            </a:extLst>
          </p:cNvPr>
          <p:cNvSpPr txBox="1"/>
          <p:nvPr/>
        </p:nvSpPr>
        <p:spPr>
          <a:xfrm>
            <a:off x="5139729" y="3408967"/>
            <a:ext cx="3464265" cy="20928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u="sng" dirty="0"/>
              <a:t>Ballots</a:t>
            </a:r>
            <a:r>
              <a:rPr lang="en-US" sz="2000" dirty="0"/>
              <a:t> mailed automatically to registered </a:t>
            </a:r>
            <a:r>
              <a:rPr lang="en-US" sz="2000" b="1" dirty="0" smtClean="0"/>
              <a:t>Dems</a:t>
            </a:r>
            <a:r>
              <a:rPr lang="en-US" sz="2000" dirty="0" smtClean="0"/>
              <a:t> </a:t>
            </a:r>
            <a:r>
              <a:rPr lang="en-US" sz="2000" dirty="0"/>
              <a:t>and </a:t>
            </a:r>
            <a:r>
              <a:rPr lang="en-US" sz="2000" b="1" dirty="0"/>
              <a:t>Reps</a:t>
            </a:r>
          </a:p>
          <a:p>
            <a:pPr marL="285750" indent="-285750">
              <a:spcBef>
                <a:spcPts val="1200"/>
              </a:spcBef>
              <a:buFont typeface="Arial" panose="020B0604020202020204" pitchFamily="34" charset="0"/>
              <a:buChar char="•"/>
            </a:pPr>
            <a:r>
              <a:rPr lang="en-US" sz="2000" dirty="0"/>
              <a:t>Special </a:t>
            </a:r>
            <a:r>
              <a:rPr lang="en-US" sz="2000" u="sng" dirty="0"/>
              <a:t>vote-by-mail applications</a:t>
            </a:r>
            <a:r>
              <a:rPr lang="en-US" sz="2000" dirty="0"/>
              <a:t> mailed automatically to </a:t>
            </a:r>
            <a:r>
              <a:rPr lang="en-US" sz="2000" b="1" dirty="0"/>
              <a:t>unaffiliated</a:t>
            </a:r>
            <a:r>
              <a:rPr lang="en-US" sz="2000" dirty="0"/>
              <a:t> registered voters </a:t>
            </a:r>
            <a:endParaRPr lang="en-US" sz="2000" i="1" dirty="0"/>
          </a:p>
        </p:txBody>
      </p:sp>
      <p:sp>
        <p:nvSpPr>
          <p:cNvPr id="4" name="TextBox 3">
            <a:extLst>
              <a:ext uri="{FF2B5EF4-FFF2-40B4-BE49-F238E27FC236}">
                <a16:creationId xmlns:a16="http://schemas.microsoft.com/office/drawing/2014/main" xmlns="" id="{75D2F7D0-9EEC-124C-957F-63237C900B0B}"/>
              </a:ext>
            </a:extLst>
          </p:cNvPr>
          <p:cNvSpPr txBox="1"/>
          <p:nvPr/>
        </p:nvSpPr>
        <p:spPr>
          <a:xfrm>
            <a:off x="1179194" y="2532155"/>
            <a:ext cx="2423134" cy="707886"/>
          </a:xfrm>
          <a:prstGeom prst="rect">
            <a:avLst/>
          </a:prstGeom>
          <a:noFill/>
        </p:spPr>
        <p:txBody>
          <a:bodyPr wrap="square" rtlCol="0">
            <a:spAutoFit/>
          </a:bodyPr>
          <a:lstStyle/>
          <a:p>
            <a:pPr lvl="0" algn="ctr"/>
            <a:r>
              <a:rPr lang="en-US" sz="4000" b="1" dirty="0">
                <a:solidFill>
                  <a:prstClr val="black"/>
                </a:solidFill>
              </a:rPr>
              <a:t>In Person</a:t>
            </a:r>
            <a:r>
              <a:rPr lang="en-US" sz="3600" dirty="0">
                <a:solidFill>
                  <a:prstClr val="black"/>
                </a:solidFill>
              </a:rPr>
              <a:t> </a:t>
            </a:r>
            <a:endParaRPr lang="en-US" sz="3600" b="1" dirty="0">
              <a:solidFill>
                <a:srgbClr val="FF0000"/>
              </a:solidFill>
            </a:endParaRPr>
          </a:p>
        </p:txBody>
      </p:sp>
      <p:sp>
        <p:nvSpPr>
          <p:cNvPr id="3" name="Footer Placeholder 2">
            <a:extLst>
              <a:ext uri="{FF2B5EF4-FFF2-40B4-BE49-F238E27FC236}">
                <a16:creationId xmlns:a16="http://schemas.microsoft.com/office/drawing/2014/main" xmlns="" id="{4658FA02-E2E5-124C-92DC-7FABD4443F9E}"/>
              </a:ext>
            </a:extLst>
          </p:cNvPr>
          <p:cNvSpPr>
            <a:spLocks noGrp="1"/>
          </p:cNvSpPr>
          <p:nvPr>
            <p:ph type="ftr" sz="quarter" idx="11"/>
          </p:nvPr>
        </p:nvSpPr>
        <p:spPr>
          <a:xfrm>
            <a:off x="8181473" y="6184544"/>
            <a:ext cx="665837" cy="365125"/>
          </a:xfrm>
        </p:spPr>
        <p:txBody>
          <a:bodyPr/>
          <a:lstStyle/>
          <a:p>
            <a:pPr algn="r"/>
            <a:fld id="{6E7784A7-1955-9F48-8A17-EB0EA7C02EF3}" type="slidenum">
              <a:rPr lang="en-US" smtClean="0"/>
              <a:t>32</a:t>
            </a:fld>
            <a:endParaRPr lang="en-US" dirty="0"/>
          </a:p>
        </p:txBody>
      </p:sp>
      <p:sp>
        <p:nvSpPr>
          <p:cNvPr id="2" name="Notched Right Arrow 1">
            <a:extLst>
              <a:ext uri="{FF2B5EF4-FFF2-40B4-BE49-F238E27FC236}">
                <a16:creationId xmlns:a16="http://schemas.microsoft.com/office/drawing/2014/main" xmlns="" id="{286821D1-BD6A-B543-A7EF-9D28771855C5}"/>
              </a:ext>
            </a:extLst>
          </p:cNvPr>
          <p:cNvSpPr/>
          <p:nvPr/>
        </p:nvSpPr>
        <p:spPr>
          <a:xfrm rot="3148037">
            <a:off x="4337162" y="1152469"/>
            <a:ext cx="1958878" cy="171737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5D2330F7-CAEB-B54E-AB5F-EE9DFE206D55}"/>
              </a:ext>
            </a:extLst>
          </p:cNvPr>
          <p:cNvSpPr txBox="1"/>
          <p:nvPr/>
        </p:nvSpPr>
        <p:spPr>
          <a:xfrm rot="19385178">
            <a:off x="4286954" y="1699757"/>
            <a:ext cx="1945476" cy="400110"/>
          </a:xfrm>
          <a:prstGeom prst="rect">
            <a:avLst/>
          </a:prstGeom>
          <a:noFill/>
        </p:spPr>
        <p:txBody>
          <a:bodyPr wrap="square" rtlCol="0">
            <a:spAutoFit/>
          </a:bodyPr>
          <a:lstStyle/>
          <a:p>
            <a:pPr algn="l">
              <a:spcBef>
                <a:spcPts val="1200"/>
              </a:spcBef>
            </a:pPr>
            <a:r>
              <a:rPr lang="en-US" sz="2000" b="1" dirty="0"/>
              <a:t>RECOMMENDED</a:t>
            </a:r>
          </a:p>
        </p:txBody>
      </p:sp>
      <p:sp>
        <p:nvSpPr>
          <p:cNvPr id="13" name="TextBox 12">
            <a:extLst>
              <a:ext uri="{FF2B5EF4-FFF2-40B4-BE49-F238E27FC236}">
                <a16:creationId xmlns:a16="http://schemas.microsoft.com/office/drawing/2014/main" xmlns="" id="{07A5D0D7-7E76-FC4C-B830-12FFD2AC3EA6}"/>
              </a:ext>
            </a:extLst>
          </p:cNvPr>
          <p:cNvSpPr txBox="1"/>
          <p:nvPr/>
        </p:nvSpPr>
        <p:spPr>
          <a:xfrm>
            <a:off x="640783" y="3594568"/>
            <a:ext cx="3988263"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Fewer polling places</a:t>
            </a:r>
            <a:br>
              <a:rPr lang="en-US" sz="2000" dirty="0"/>
            </a:br>
            <a:r>
              <a:rPr lang="en-US" sz="1600" i="1" dirty="0"/>
              <a:t>A least one in each town</a:t>
            </a:r>
          </a:p>
          <a:p>
            <a:pPr marL="285750" lvl="0" indent="-285750">
              <a:spcBef>
                <a:spcPts val="600"/>
              </a:spcBef>
              <a:buFont typeface="Arial" panose="020B0604020202020204" pitchFamily="34" charset="0"/>
              <a:buChar char="•"/>
            </a:pPr>
            <a:r>
              <a:rPr lang="en-US" sz="2000" dirty="0"/>
              <a:t>Paper (provisional) ballots</a:t>
            </a:r>
            <a:br>
              <a:rPr lang="en-US" sz="2000" dirty="0"/>
            </a:br>
            <a:r>
              <a:rPr lang="en-US" sz="1600" i="1" dirty="0">
                <a:solidFill>
                  <a:prstClr val="black"/>
                </a:solidFill>
              </a:rPr>
              <a:t>Machine for voters with special needs</a:t>
            </a:r>
          </a:p>
          <a:p>
            <a:pPr marL="285750" lvl="0" indent="-285750">
              <a:spcBef>
                <a:spcPts val="600"/>
              </a:spcBef>
              <a:buFont typeface="Arial" panose="020B0604020202020204" pitchFamily="34" charset="0"/>
              <a:buChar char="•"/>
            </a:pPr>
            <a:r>
              <a:rPr lang="en-US" sz="2000" dirty="0">
                <a:solidFill>
                  <a:prstClr val="black"/>
                </a:solidFill>
              </a:rPr>
              <a:t>All standard Covid-19 precautions</a:t>
            </a:r>
            <a:br>
              <a:rPr lang="en-US" sz="2000" dirty="0">
                <a:solidFill>
                  <a:prstClr val="black"/>
                </a:solidFill>
              </a:rPr>
            </a:br>
            <a:r>
              <a:rPr lang="en-US" sz="2000" dirty="0"/>
              <a:t> </a:t>
            </a:r>
          </a:p>
        </p:txBody>
      </p:sp>
      <p:sp>
        <p:nvSpPr>
          <p:cNvPr id="14" name="TextBox 13">
            <a:extLst>
              <a:ext uri="{FF2B5EF4-FFF2-40B4-BE49-F238E27FC236}">
                <a16:creationId xmlns:a16="http://schemas.microsoft.com/office/drawing/2014/main" xmlns="" id="{190D6B6C-EDA7-634A-89C9-DB6E0D1705B0}"/>
              </a:ext>
            </a:extLst>
          </p:cNvPr>
          <p:cNvSpPr txBox="1"/>
          <p:nvPr/>
        </p:nvSpPr>
        <p:spPr>
          <a:xfrm>
            <a:off x="1021136" y="3094178"/>
            <a:ext cx="3017833"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7" name="TextBox 16">
            <a:extLst>
              <a:ext uri="{FF2B5EF4-FFF2-40B4-BE49-F238E27FC236}">
                <a16:creationId xmlns:a16="http://schemas.microsoft.com/office/drawing/2014/main" xmlns="" id="{379063EF-4827-1740-9029-462DFC907D0A}"/>
              </a:ext>
            </a:extLst>
          </p:cNvPr>
          <p:cNvSpPr txBox="1"/>
          <p:nvPr/>
        </p:nvSpPr>
        <p:spPr>
          <a:xfrm>
            <a:off x="5349296" y="3088294"/>
            <a:ext cx="2961704"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1" name="TextBox 10">
            <a:extLst>
              <a:ext uri="{FF2B5EF4-FFF2-40B4-BE49-F238E27FC236}">
                <a16:creationId xmlns:a16="http://schemas.microsoft.com/office/drawing/2014/main" xmlns="" id="{1338DB11-5D69-6A44-8F25-2E25E1319DFA}"/>
              </a:ext>
            </a:extLst>
          </p:cNvPr>
          <p:cNvSpPr txBox="1"/>
          <p:nvPr/>
        </p:nvSpPr>
        <p:spPr>
          <a:xfrm>
            <a:off x="5592233" y="2489703"/>
            <a:ext cx="2423134" cy="707886"/>
          </a:xfrm>
          <a:prstGeom prst="rect">
            <a:avLst/>
          </a:prstGeom>
          <a:noFill/>
        </p:spPr>
        <p:txBody>
          <a:bodyPr wrap="square" rtlCol="0">
            <a:spAutoFit/>
          </a:bodyPr>
          <a:lstStyle/>
          <a:p>
            <a:pPr lvl="0" algn="ctr"/>
            <a:r>
              <a:rPr lang="en-US" sz="4000" b="1" dirty="0">
                <a:solidFill>
                  <a:prstClr val="black"/>
                </a:solidFill>
              </a:rPr>
              <a:t>By Mail</a:t>
            </a:r>
            <a:endParaRPr lang="en-US" sz="3600" dirty="0">
              <a:solidFill>
                <a:prstClr val="black"/>
              </a:solidFill>
            </a:endParaRPr>
          </a:p>
        </p:txBody>
      </p:sp>
      <p:sp>
        <p:nvSpPr>
          <p:cNvPr id="19" name="TextBox 18">
            <a:extLst>
              <a:ext uri="{FF2B5EF4-FFF2-40B4-BE49-F238E27FC236}">
                <a16:creationId xmlns:a16="http://schemas.microsoft.com/office/drawing/2014/main" xmlns="" id="{7CA0E6A6-E550-0E48-88C5-5F7C66CE8AAF}"/>
              </a:ext>
            </a:extLst>
          </p:cNvPr>
          <p:cNvSpPr txBox="1"/>
          <p:nvPr/>
        </p:nvSpPr>
        <p:spPr>
          <a:xfrm>
            <a:off x="223897" y="188110"/>
            <a:ext cx="3841451" cy="523220"/>
          </a:xfrm>
          <a:prstGeom prst="rect">
            <a:avLst/>
          </a:prstGeom>
          <a:noFill/>
        </p:spPr>
        <p:txBody>
          <a:bodyPr wrap="square" rtlCol="0">
            <a:spAutoFit/>
          </a:bodyPr>
          <a:lstStyle/>
          <a:p>
            <a:pPr lvl="0" algn="ctr"/>
            <a:r>
              <a:rPr lang="en-US" sz="2800" b="1" dirty="0">
                <a:solidFill>
                  <a:srgbClr val="FF0000"/>
                </a:solidFill>
              </a:rPr>
              <a:t>July 7, 2020 PRIMARY</a:t>
            </a:r>
            <a:endParaRPr lang="en-US" sz="3600" b="1" dirty="0">
              <a:solidFill>
                <a:srgbClr val="FF0000"/>
              </a:solidFill>
            </a:endParaRPr>
          </a:p>
        </p:txBody>
      </p:sp>
    </p:spTree>
    <p:extLst>
      <p:ext uri="{BB962C8B-B14F-4D97-AF65-F5344CB8AC3E}">
        <p14:creationId xmlns:p14="http://schemas.microsoft.com/office/powerpoint/2010/main" val="3104692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xmlns="" id="{441F4D05-AD1A-A541-AA62-1833F78E9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0919" y="115584"/>
            <a:ext cx="5714235" cy="6626831"/>
          </a:xfrm>
          <a:prstGeom prst="rect">
            <a:avLst/>
          </a:prstGeom>
          <a:ln>
            <a:solidFill>
              <a:schemeClr val="bg2">
                <a:lumMod val="90000"/>
              </a:schemeClr>
            </a:solidFill>
          </a:ln>
        </p:spPr>
      </p:pic>
      <p:sp>
        <p:nvSpPr>
          <p:cNvPr id="12" name="Explosion 2 11">
            <a:extLst>
              <a:ext uri="{FF2B5EF4-FFF2-40B4-BE49-F238E27FC236}">
                <a16:creationId xmlns:a16="http://schemas.microsoft.com/office/drawing/2014/main" xmlns="" id="{C71D3A8B-BBD8-2F4D-BA12-F699C159B01C}"/>
              </a:ext>
            </a:extLst>
          </p:cNvPr>
          <p:cNvSpPr/>
          <p:nvPr/>
        </p:nvSpPr>
        <p:spPr>
          <a:xfrm rot="2900237">
            <a:off x="296450" y="3080309"/>
            <a:ext cx="3156868" cy="3348508"/>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338618" y="2103437"/>
            <a:ext cx="285664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800" b="1" dirty="0">
                <a:latin typeface="+mn-lt"/>
              </a:rPr>
              <a:t>How do I fill out the Vote-by-Mail application?</a:t>
            </a:r>
          </a:p>
        </p:txBody>
      </p:sp>
      <p:pic>
        <p:nvPicPr>
          <p:cNvPr id="7" name="Picture 6">
            <a:extLst>
              <a:ext uri="{FF2B5EF4-FFF2-40B4-BE49-F238E27FC236}">
                <a16:creationId xmlns:a16="http://schemas.microsoft.com/office/drawing/2014/main" xmlns="" id="{FEBDEDA9-BA7F-354A-AAE9-472D0F8AE9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088" y="448508"/>
            <a:ext cx="1844743" cy="738705"/>
          </a:xfrm>
          <a:prstGeom prst="rect">
            <a:avLst/>
          </a:prstGeom>
        </p:spPr>
      </p:pic>
      <p:sp>
        <p:nvSpPr>
          <p:cNvPr id="4" name="Rectangle 3">
            <a:extLst>
              <a:ext uri="{FF2B5EF4-FFF2-40B4-BE49-F238E27FC236}">
                <a16:creationId xmlns:a16="http://schemas.microsoft.com/office/drawing/2014/main" xmlns="" id="{5565AFE5-0D01-C243-8869-ADFB1EEBEB5B}"/>
              </a:ext>
            </a:extLst>
          </p:cNvPr>
          <p:cNvSpPr/>
          <p:nvPr/>
        </p:nvSpPr>
        <p:spPr>
          <a:xfrm>
            <a:off x="3472665" y="1335640"/>
            <a:ext cx="1027416" cy="76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AD572A2-7692-264E-BB50-FFBBB6FC0C86}"/>
              </a:ext>
            </a:extLst>
          </p:cNvPr>
          <p:cNvSpPr/>
          <p:nvPr/>
        </p:nvSpPr>
        <p:spPr>
          <a:xfrm>
            <a:off x="7242324" y="6201235"/>
            <a:ext cx="1822830" cy="481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7B6EDFE1-4B47-524E-B26E-925F40568390}"/>
              </a:ext>
            </a:extLst>
          </p:cNvPr>
          <p:cNvSpPr>
            <a:spLocks noGrp="1"/>
          </p:cNvSpPr>
          <p:nvPr>
            <p:ph type="ftr" sz="quarter" idx="11"/>
          </p:nvPr>
        </p:nvSpPr>
        <p:spPr>
          <a:xfrm>
            <a:off x="5979054" y="6377290"/>
            <a:ext cx="3086100" cy="365125"/>
          </a:xfrm>
        </p:spPr>
        <p:txBody>
          <a:bodyPr/>
          <a:lstStyle/>
          <a:p>
            <a:pPr algn="r"/>
            <a:fld id="{7562AB2C-CA37-664D-BDBA-E1EEEB9DCF81}" type="slidenum">
              <a:rPr lang="en-US" smtClean="0"/>
              <a:t>33</a:t>
            </a:fld>
            <a:endParaRPr lang="en-US" dirty="0"/>
          </a:p>
        </p:txBody>
      </p:sp>
      <p:sp>
        <p:nvSpPr>
          <p:cNvPr id="11" name="TextBox 10">
            <a:extLst>
              <a:ext uri="{FF2B5EF4-FFF2-40B4-BE49-F238E27FC236}">
                <a16:creationId xmlns:a16="http://schemas.microsoft.com/office/drawing/2014/main" xmlns="" id="{1B71712E-1A20-AB44-A753-0331054F311A}"/>
              </a:ext>
            </a:extLst>
          </p:cNvPr>
          <p:cNvSpPr txBox="1"/>
          <p:nvPr/>
        </p:nvSpPr>
        <p:spPr>
          <a:xfrm>
            <a:off x="495153" y="3954344"/>
            <a:ext cx="2432376" cy="1600438"/>
          </a:xfrm>
          <a:prstGeom prst="rect">
            <a:avLst/>
          </a:prstGeom>
          <a:noFill/>
        </p:spPr>
        <p:txBody>
          <a:bodyPr wrap="square" rtlCol="0">
            <a:spAutoFit/>
          </a:bodyPr>
          <a:lstStyle/>
          <a:p>
            <a:pPr algn="ctr">
              <a:spcBef>
                <a:spcPts val="1200"/>
              </a:spcBef>
            </a:pPr>
            <a:r>
              <a:rPr lang="en-US" sz="1400" dirty="0">
                <a:solidFill>
                  <a:schemeClr val="bg1"/>
                </a:solidFill>
              </a:rPr>
              <a:t>There will be a customized application for Vote-by-Mail Ballot for the July 2020 Primary ONLY. It will have a place to declare your party, if you want to vote in the Primary.</a:t>
            </a:r>
          </a:p>
        </p:txBody>
      </p:sp>
    </p:spTree>
    <p:extLst>
      <p:ext uri="{BB962C8B-B14F-4D97-AF65-F5344CB8AC3E}">
        <p14:creationId xmlns:p14="http://schemas.microsoft.com/office/powerpoint/2010/main" val="2847546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8599"/>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340" y="439909"/>
            <a:ext cx="1844743" cy="738705"/>
          </a:xfrm>
          <a:prstGeom prst="rect">
            <a:avLst/>
          </a:prstGeom>
        </p:spPr>
      </p:pic>
      <p:sp>
        <p:nvSpPr>
          <p:cNvPr id="9" name="Title 2">
            <a:extLst>
              <a:ext uri="{FF2B5EF4-FFF2-40B4-BE49-F238E27FC236}">
                <a16:creationId xmlns:a16="http://schemas.microsoft.com/office/drawing/2014/main" xmlns="" id="{3931D00F-2625-A642-865E-F44304FA453F}"/>
              </a:ext>
            </a:extLst>
          </p:cNvPr>
          <p:cNvSpPr txBox="1">
            <a:spLocks noChangeArrowheads="1"/>
          </p:cNvSpPr>
          <p:nvPr/>
        </p:nvSpPr>
        <p:spPr>
          <a:xfrm>
            <a:off x="598562" y="310160"/>
            <a:ext cx="54608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the application for a vote-by-mail ballot</a:t>
            </a:r>
          </a:p>
        </p:txBody>
      </p:sp>
      <p:pic>
        <p:nvPicPr>
          <p:cNvPr id="11" name="Picture 10">
            <a:extLst>
              <a:ext uri="{FF2B5EF4-FFF2-40B4-BE49-F238E27FC236}">
                <a16:creationId xmlns:a16="http://schemas.microsoft.com/office/drawing/2014/main" xmlns="" id="{54E89B4A-E478-7247-84EF-E13F25686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5531" y="2173648"/>
            <a:ext cx="1304360" cy="2063861"/>
          </a:xfrm>
          <a:prstGeom prst="rect">
            <a:avLst/>
          </a:prstGeom>
        </p:spPr>
      </p:pic>
      <p:sp>
        <p:nvSpPr>
          <p:cNvPr id="12" name="TextBox 11">
            <a:extLst>
              <a:ext uri="{FF2B5EF4-FFF2-40B4-BE49-F238E27FC236}">
                <a16:creationId xmlns:a16="http://schemas.microsoft.com/office/drawing/2014/main" xmlns="" id="{ACACD9B1-ED6B-4844-9E75-AC67D9C98DCA}"/>
              </a:ext>
            </a:extLst>
          </p:cNvPr>
          <p:cNvSpPr txBox="1"/>
          <p:nvPr/>
        </p:nvSpPr>
        <p:spPr>
          <a:xfrm>
            <a:off x="598562" y="2202633"/>
            <a:ext cx="4951846" cy="244682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your form and drop it in a </a:t>
            </a:r>
            <a:r>
              <a:rPr lang="en-US" sz="2000" dirty="0" smtClean="0"/>
              <a:t>mailbox.</a:t>
            </a:r>
            <a:r>
              <a:rPr lang="en-US" sz="2000" dirty="0"/>
              <a:t/>
            </a:r>
            <a:br>
              <a:rPr lang="en-US" sz="2000" dirty="0"/>
            </a:br>
            <a:r>
              <a:rPr lang="en-US" i="1" dirty="0"/>
              <a:t>Your form is already addressed and </a:t>
            </a:r>
            <a:r>
              <a:rPr lang="en-US" i="1" dirty="0" smtClean="0"/>
              <a:t>stamped.</a:t>
            </a:r>
            <a:endParaRPr lang="en-US" i="1" dirty="0"/>
          </a:p>
          <a:p>
            <a:pPr>
              <a:spcBef>
                <a:spcPts val="600"/>
              </a:spcBef>
            </a:pPr>
            <a:endParaRPr lang="en-US" sz="2000" dirty="0"/>
          </a:p>
          <a:p>
            <a:pPr marL="285750" indent="-285750">
              <a:spcBef>
                <a:spcPts val="600"/>
              </a:spcBef>
              <a:buFont typeface="Arial" panose="020B0604020202020204" pitchFamily="34" charset="0"/>
              <a:buChar char="•"/>
            </a:pPr>
            <a:r>
              <a:rPr lang="en-US" sz="2000" dirty="0"/>
              <a:t>You will receive your mail-in ballot by mail in time to cast your ballot in the </a:t>
            </a:r>
            <a:r>
              <a:rPr lang="en-US" sz="2000" dirty="0" smtClean="0"/>
              <a:t>election.</a:t>
            </a:r>
            <a:endParaRPr lang="en-US" sz="2000" i="1" dirty="0"/>
          </a:p>
          <a:p>
            <a:pPr marL="285750" indent="-285750">
              <a:spcBef>
                <a:spcPts val="600"/>
              </a:spcBef>
              <a:buFont typeface="Arial" panose="020B0604020202020204" pitchFamily="34" charset="0"/>
              <a:buChar char="•"/>
            </a:pPr>
            <a:endParaRPr lang="en-US" sz="2000" dirty="0"/>
          </a:p>
        </p:txBody>
      </p:sp>
      <p:sp>
        <p:nvSpPr>
          <p:cNvPr id="2" name="TextBox 1">
            <a:extLst>
              <a:ext uri="{FF2B5EF4-FFF2-40B4-BE49-F238E27FC236}">
                <a16:creationId xmlns:a16="http://schemas.microsoft.com/office/drawing/2014/main" xmlns="" id="{15AD7571-865D-6341-A4D3-8FAD7738238A}"/>
              </a:ext>
            </a:extLst>
          </p:cNvPr>
          <p:cNvSpPr txBox="1"/>
          <p:nvPr/>
        </p:nvSpPr>
        <p:spPr>
          <a:xfrm>
            <a:off x="691524" y="4454733"/>
            <a:ext cx="6165903" cy="1231106"/>
          </a:xfrm>
          <a:prstGeom prst="rect">
            <a:avLst/>
          </a:prstGeom>
          <a:solidFill>
            <a:srgbClr val="C00000"/>
          </a:solidFill>
        </p:spPr>
        <p:txBody>
          <a:bodyPr wrap="square" rtlCol="0">
            <a:spAutoFit/>
          </a:bodyPr>
          <a:lstStyle/>
          <a:p>
            <a:pPr algn="l">
              <a:spcBef>
                <a:spcPts val="1200"/>
              </a:spcBef>
            </a:pPr>
            <a:r>
              <a:rPr lang="en-US" sz="1600" b="1" u="sng" dirty="0">
                <a:solidFill>
                  <a:schemeClr val="bg1"/>
                </a:solidFill>
              </a:rPr>
              <a:t>DEADLINE</a:t>
            </a:r>
            <a:r>
              <a:rPr lang="en-US" sz="1600" dirty="0">
                <a:solidFill>
                  <a:schemeClr val="bg1"/>
                </a:solidFill>
              </a:rPr>
              <a:t>: The County election office must receive your application in the mail at least 7 days before the election.</a:t>
            </a:r>
          </a:p>
          <a:p>
            <a:pPr algn="l">
              <a:spcBef>
                <a:spcPts val="1200"/>
              </a:spcBef>
            </a:pPr>
            <a:r>
              <a:rPr lang="en-US" sz="1600" dirty="0">
                <a:solidFill>
                  <a:schemeClr val="bg1"/>
                </a:solidFill>
              </a:rPr>
              <a:t>(IN NORMAL TIMES, a voter can apply in person to the County Clerk in Freehold up to 3 p.m. the day before the election.)</a:t>
            </a:r>
          </a:p>
        </p:txBody>
      </p:sp>
      <p:pic>
        <p:nvPicPr>
          <p:cNvPr id="13" name="Picture 12" descr="A screenshot of a social media post&#10;&#10;Description automatically generated">
            <a:extLst>
              <a:ext uri="{FF2B5EF4-FFF2-40B4-BE49-F238E27FC236}">
                <a16:creationId xmlns:a16="http://schemas.microsoft.com/office/drawing/2014/main" xmlns="" id="{C31D9383-2223-3D40-866D-7BC715A72D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07434">
            <a:off x="5400073" y="1218511"/>
            <a:ext cx="1434472" cy="1870806"/>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xmlns="" id="{8B3B0464-B916-404C-9D02-293D04A872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1227" y="1214823"/>
            <a:ext cx="1844743" cy="777749"/>
          </a:xfrm>
          <a:prstGeom prst="rect">
            <a:avLst/>
          </a:prstGeom>
          <a:ln w="6350">
            <a:solidFill>
              <a:schemeClr val="bg1">
                <a:lumMod val="75000"/>
              </a:schemeClr>
            </a:solidFill>
          </a:ln>
        </p:spPr>
      </p:pic>
      <p:sp>
        <p:nvSpPr>
          <p:cNvPr id="3" name="TextBox 2">
            <a:extLst>
              <a:ext uri="{FF2B5EF4-FFF2-40B4-BE49-F238E27FC236}">
                <a16:creationId xmlns:a16="http://schemas.microsoft.com/office/drawing/2014/main" xmlns="" id="{A62819EC-D7A7-1A4F-A3DC-9184D763A276}"/>
              </a:ext>
            </a:extLst>
          </p:cNvPr>
          <p:cNvSpPr txBox="1"/>
          <p:nvPr/>
        </p:nvSpPr>
        <p:spPr>
          <a:xfrm>
            <a:off x="6506817" y="6036365"/>
            <a:ext cx="2113266" cy="338554"/>
          </a:xfrm>
          <a:prstGeom prst="rect">
            <a:avLst/>
          </a:prstGeom>
          <a:noFill/>
        </p:spPr>
        <p:txBody>
          <a:bodyPr wrap="square" rtlCol="0">
            <a:spAutoFit/>
          </a:bodyPr>
          <a:lstStyle/>
          <a:p>
            <a:pPr algn="r">
              <a:spcBef>
                <a:spcPts val="1200"/>
              </a:spcBef>
            </a:pPr>
            <a:fld id="{F6D05889-6CAF-5A47-A488-9A11614E3555}" type="slidenum">
              <a:rPr lang="en-US" sz="1600" smtClean="0"/>
              <a:pPr algn="r">
                <a:spcBef>
                  <a:spcPts val="1200"/>
                </a:spcBef>
              </a:pPr>
              <a:t>34</a:t>
            </a:fld>
            <a:endParaRPr lang="en-US" sz="1600" dirty="0"/>
          </a:p>
        </p:txBody>
      </p:sp>
    </p:spTree>
    <p:extLst>
      <p:ext uri="{BB962C8B-B14F-4D97-AF65-F5344CB8AC3E}">
        <p14:creationId xmlns:p14="http://schemas.microsoft.com/office/powerpoint/2010/main" val="93761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99F2F0-23A2-F746-A4B3-6B23B3984476}"/>
              </a:ext>
            </a:extLst>
          </p:cNvPr>
          <p:cNvSpPr>
            <a:spLocks noGrp="1"/>
          </p:cNvSpPr>
          <p:nvPr>
            <p:ph type="sldNum" sz="quarter" idx="12"/>
          </p:nvPr>
        </p:nvSpPr>
        <p:spPr/>
        <p:txBody>
          <a:bodyPr/>
          <a:lstStyle/>
          <a:p>
            <a:fld id="{257EAB1F-D172-D547-A26A-20815B5FE0F0}" type="slidenum">
              <a:rPr lang="en-US" smtClean="0"/>
              <a:t>35</a:t>
            </a:fld>
            <a:endParaRPr lang="en-US"/>
          </a:p>
        </p:txBody>
      </p:sp>
      <p:sp>
        <p:nvSpPr>
          <p:cNvPr id="5" name="Rectangle 4">
            <a:extLst>
              <a:ext uri="{FF2B5EF4-FFF2-40B4-BE49-F238E27FC236}">
                <a16:creationId xmlns:a16="http://schemas.microsoft.com/office/drawing/2014/main" xmlns="" id="{21C12069-C97F-8C4C-82B8-A34097052FA6}"/>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63707FC8-0C19-4C4A-A9BC-1A7F30B65FC9}"/>
              </a:ext>
            </a:extLst>
          </p:cNvPr>
          <p:cNvSpPr txBox="1">
            <a:spLocks noChangeArrowheads="1"/>
          </p:cNvSpPr>
          <p:nvPr/>
        </p:nvSpPr>
        <p:spPr>
          <a:xfrm>
            <a:off x="598561" y="310160"/>
            <a:ext cx="624184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Who should I vote for?</a:t>
            </a:r>
          </a:p>
        </p:txBody>
      </p:sp>
      <p:pic>
        <p:nvPicPr>
          <p:cNvPr id="7" name="Picture 6">
            <a:extLst>
              <a:ext uri="{FF2B5EF4-FFF2-40B4-BE49-F238E27FC236}">
                <a16:creationId xmlns:a16="http://schemas.microsoft.com/office/drawing/2014/main" xmlns="" id="{9DF1C71F-CD2B-C149-9FDC-929D8361A4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994" y="603588"/>
            <a:ext cx="1844743" cy="738705"/>
          </a:xfrm>
          <a:prstGeom prst="rect">
            <a:avLst/>
          </a:prstGeom>
        </p:spPr>
      </p:pic>
      <p:sp>
        <p:nvSpPr>
          <p:cNvPr id="8" name="TextBox 7">
            <a:extLst>
              <a:ext uri="{FF2B5EF4-FFF2-40B4-BE49-F238E27FC236}">
                <a16:creationId xmlns:a16="http://schemas.microsoft.com/office/drawing/2014/main" xmlns="" id="{1099D6E8-8A69-DE46-876E-1F7A6B5DA8C9}"/>
              </a:ext>
            </a:extLst>
          </p:cNvPr>
          <p:cNvSpPr txBox="1"/>
          <p:nvPr/>
        </p:nvSpPr>
        <p:spPr>
          <a:xfrm>
            <a:off x="1614818" y="1675699"/>
            <a:ext cx="6193934" cy="1015663"/>
          </a:xfrm>
          <a:prstGeom prst="rect">
            <a:avLst/>
          </a:prstGeom>
          <a:solidFill>
            <a:srgbClr val="0070C0"/>
          </a:solidFill>
        </p:spPr>
        <p:txBody>
          <a:bodyPr wrap="square" rtlCol="0">
            <a:spAutoFit/>
          </a:bodyPr>
          <a:lstStyle/>
          <a:p>
            <a:pPr algn="ctr"/>
            <a:endParaRPr lang="en-US" sz="2000" dirty="0">
              <a:solidFill>
                <a:schemeClr val="bg1"/>
              </a:solidFill>
            </a:endParaRPr>
          </a:p>
          <a:p>
            <a:pPr algn="ctr"/>
            <a:r>
              <a:rPr lang="en-US" sz="2000" b="1" dirty="0">
                <a:solidFill>
                  <a:schemeClr val="bg1"/>
                </a:solidFill>
              </a:rPr>
              <a:t>Find candidates who share your values and priorities.</a:t>
            </a:r>
          </a:p>
          <a:p>
            <a:pPr algn="ctr"/>
            <a:endParaRPr lang="en-US" sz="2000" b="1" dirty="0">
              <a:solidFill>
                <a:schemeClr val="bg1"/>
              </a:solidFill>
            </a:endParaRPr>
          </a:p>
        </p:txBody>
      </p:sp>
      <p:sp>
        <p:nvSpPr>
          <p:cNvPr id="9" name="Rectangle 8">
            <a:extLst>
              <a:ext uri="{FF2B5EF4-FFF2-40B4-BE49-F238E27FC236}">
                <a16:creationId xmlns:a16="http://schemas.microsoft.com/office/drawing/2014/main" xmlns="" id="{24ABEF46-E0ED-6B48-871A-949D50093E4C}"/>
              </a:ext>
            </a:extLst>
          </p:cNvPr>
          <p:cNvSpPr/>
          <p:nvPr/>
        </p:nvSpPr>
        <p:spPr>
          <a:xfrm>
            <a:off x="1825755" y="2785657"/>
            <a:ext cx="5576074" cy="3847207"/>
          </a:xfrm>
          <a:prstGeom prst="rect">
            <a:avLst/>
          </a:prstGeom>
        </p:spPr>
        <p:txBody>
          <a:bodyPr wrap="square">
            <a:spAutoFit/>
          </a:bodyPr>
          <a:lstStyle/>
          <a:p>
            <a:r>
              <a:rPr lang="en-US" sz="2800" b="1" dirty="0">
                <a:solidFill>
                  <a:srgbClr val="CC0099"/>
                </a:solidFill>
                <a:ea typeface="Calibri"/>
                <a:cs typeface="Times New Roman"/>
                <a:hlinkClick r:id="rId4"/>
              </a:rPr>
              <a:t>Vote411.com</a:t>
            </a:r>
            <a:r>
              <a:rPr lang="en-US" b="1" dirty="0">
                <a:solidFill>
                  <a:srgbClr val="CC0099"/>
                </a:solidFill>
                <a:ea typeface="Calibri"/>
                <a:cs typeface="Times New Roman"/>
              </a:rPr>
              <a:t>  </a:t>
            </a:r>
            <a:r>
              <a:rPr lang="en-US" sz="2000" dirty="0">
                <a:cs typeface="Times New Roman"/>
              </a:rPr>
              <a:t>can help </a:t>
            </a:r>
          </a:p>
          <a:p>
            <a:pPr marL="285750" indent="-285750">
              <a:buFont typeface="Arial" panose="020B0604020202020204" pitchFamily="34" charset="0"/>
              <a:buChar char="•"/>
            </a:pPr>
            <a:r>
              <a:rPr lang="en-US" sz="2000" dirty="0">
                <a:cs typeface="Times New Roman"/>
              </a:rPr>
              <a:t>Detailed candidate information at all levels</a:t>
            </a:r>
          </a:p>
          <a:p>
            <a:pPr marL="285750" indent="-285750">
              <a:buFont typeface="Arial" panose="020B0604020202020204" pitchFamily="34" charset="0"/>
              <a:buChar char="•"/>
            </a:pPr>
            <a:r>
              <a:rPr lang="en-US" sz="2000" dirty="0">
                <a:cs typeface="Times New Roman"/>
              </a:rPr>
              <a:t>Information about ballot questions</a:t>
            </a:r>
          </a:p>
          <a:p>
            <a:pPr marL="285750" indent="-285750">
              <a:buFont typeface="Arial" panose="020B0604020202020204" pitchFamily="34" charset="0"/>
              <a:buChar char="•"/>
            </a:pPr>
            <a:r>
              <a:rPr lang="en-US" sz="2000" dirty="0">
                <a:cs typeface="Times New Roman"/>
              </a:rPr>
              <a:t>COVID-19 related changes to election dates and processes</a:t>
            </a:r>
          </a:p>
          <a:p>
            <a:endParaRPr lang="en-US" sz="2000" dirty="0">
              <a:cs typeface="Times New Roman"/>
            </a:endParaRPr>
          </a:p>
          <a:p>
            <a:r>
              <a:rPr lang="en-US" sz="2000" dirty="0">
                <a:cs typeface="Times New Roman"/>
              </a:rPr>
              <a:t>On VOTE411, you also can: </a:t>
            </a:r>
            <a:endParaRPr lang="en-US" sz="2000" dirty="0">
              <a:ea typeface="Calibri"/>
              <a:cs typeface="Times New Roman"/>
            </a:endParaRPr>
          </a:p>
          <a:p>
            <a:pPr marL="285750" indent="-285750">
              <a:buFont typeface="Arial" panose="020B0604020202020204" pitchFamily="34" charset="0"/>
              <a:buChar char="•"/>
            </a:pPr>
            <a:r>
              <a:rPr lang="en-US" sz="2000" dirty="0">
                <a:cs typeface="Times New Roman"/>
              </a:rPr>
              <a:t>Check registration status</a:t>
            </a:r>
          </a:p>
          <a:p>
            <a:pPr marL="285750" indent="-285750">
              <a:buFont typeface="Arial" panose="020B0604020202020204" pitchFamily="34" charset="0"/>
              <a:buChar char="•"/>
            </a:pPr>
            <a:r>
              <a:rPr lang="en-US" sz="2000" dirty="0">
                <a:cs typeface="Times New Roman"/>
              </a:rPr>
              <a:t>Get a mail-in ballot application</a:t>
            </a:r>
          </a:p>
          <a:p>
            <a:pPr marL="285750" indent="-285750">
              <a:buFont typeface="Arial" panose="020B0604020202020204" pitchFamily="34" charset="0"/>
              <a:buChar char="•"/>
            </a:pPr>
            <a:r>
              <a:rPr lang="en-US" sz="2000" dirty="0">
                <a:cs typeface="Times New Roman"/>
              </a:rPr>
              <a:t>Find a first-time voter checklist</a:t>
            </a:r>
          </a:p>
          <a:p>
            <a:endParaRPr lang="en-US" b="1" dirty="0">
              <a:cs typeface="Times New Roman"/>
            </a:endParaRPr>
          </a:p>
          <a:p>
            <a:endParaRPr lang="en-US" dirty="0"/>
          </a:p>
        </p:txBody>
      </p:sp>
      <p:pic>
        <p:nvPicPr>
          <p:cNvPr id="10" name="Picture 9">
            <a:extLst>
              <a:ext uri="{FF2B5EF4-FFF2-40B4-BE49-F238E27FC236}">
                <a16:creationId xmlns:a16="http://schemas.microsoft.com/office/drawing/2014/main" xmlns="" id="{46D02A26-2734-114E-BDA8-6AF0BFD6E8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2444" y="4395343"/>
            <a:ext cx="2893643" cy="1512162"/>
          </a:xfrm>
          <a:prstGeom prst="rect">
            <a:avLst/>
          </a:prstGeom>
        </p:spPr>
      </p:pic>
    </p:spTree>
    <p:extLst>
      <p:ext uri="{BB962C8B-B14F-4D97-AF65-F5344CB8AC3E}">
        <p14:creationId xmlns:p14="http://schemas.microsoft.com/office/powerpoint/2010/main" val="297101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32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598562" y="142072"/>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HOMEWORK</a:t>
            </a:r>
          </a:p>
        </p:txBody>
      </p:sp>
      <p:sp>
        <p:nvSpPr>
          <p:cNvPr id="2" name="TextBox 1">
            <a:extLst>
              <a:ext uri="{FF2B5EF4-FFF2-40B4-BE49-F238E27FC236}">
                <a16:creationId xmlns:a16="http://schemas.microsoft.com/office/drawing/2014/main" xmlns="" id="{6F0BE19D-BF0B-BF42-9E68-D8A0E479DB0E}"/>
              </a:ext>
            </a:extLst>
          </p:cNvPr>
          <p:cNvSpPr txBox="1"/>
          <p:nvPr/>
        </p:nvSpPr>
        <p:spPr>
          <a:xfrm>
            <a:off x="437198" y="1777303"/>
            <a:ext cx="4720314" cy="4770537"/>
          </a:xfrm>
          <a:prstGeom prst="rect">
            <a:avLst/>
          </a:prstGeom>
          <a:noFill/>
        </p:spPr>
        <p:txBody>
          <a:bodyPr wrap="square" rtlCol="0">
            <a:spAutoFit/>
          </a:bodyPr>
          <a:lstStyle/>
          <a:p>
            <a:pPr marL="457200" indent="-457200">
              <a:spcBef>
                <a:spcPts val="600"/>
              </a:spcBef>
              <a:buFont typeface="+mj-lt"/>
              <a:buAutoNum type="arabicPeriod"/>
            </a:pPr>
            <a:r>
              <a:rPr lang="en-US" b="1" dirty="0">
                <a:solidFill>
                  <a:srgbClr val="C00000"/>
                </a:solidFill>
              </a:rPr>
              <a:t>Find the Vote-By-Mail application </a:t>
            </a:r>
            <a:r>
              <a:rPr lang="en-US" dirty="0"/>
              <a:t>on </a:t>
            </a:r>
            <a:r>
              <a:rPr lang="en-US" dirty="0">
                <a:hlinkClick r:id="rId3"/>
              </a:rPr>
              <a:t>https://</a:t>
            </a:r>
            <a:r>
              <a:rPr lang="en-US" dirty="0" err="1">
                <a:hlinkClick r:id="rId3"/>
              </a:rPr>
              <a:t>www.state.nj.us</a:t>
            </a:r>
            <a:r>
              <a:rPr lang="en-US" dirty="0">
                <a:hlinkClick r:id="rId3"/>
              </a:rPr>
              <a:t>/state/elections/voter-</a:t>
            </a:r>
            <a:r>
              <a:rPr lang="en-US" dirty="0" err="1">
                <a:hlinkClick r:id="rId3"/>
              </a:rPr>
              <a:t>registration.shtml</a:t>
            </a:r>
            <a:r>
              <a:rPr lang="en-US" dirty="0">
                <a:hlinkClick r:id="rId3"/>
              </a:rPr>
              <a:t> </a:t>
            </a:r>
            <a:endParaRPr lang="en-US" dirty="0"/>
          </a:p>
          <a:p>
            <a:pPr marL="457200" indent="-457200">
              <a:spcBef>
                <a:spcPts val="600"/>
              </a:spcBef>
              <a:buFont typeface="+mj-lt"/>
              <a:buAutoNum type="arabicPeriod"/>
            </a:pPr>
            <a:r>
              <a:rPr lang="en-US" dirty="0"/>
              <a:t>If you are able, print and complete the form keeping track of any questions, problems, or </a:t>
            </a:r>
            <a:r>
              <a:rPr lang="en-US" dirty="0" smtClean="0"/>
              <a:t>observations.</a:t>
            </a:r>
            <a:endParaRPr lang="en-US" dirty="0"/>
          </a:p>
          <a:p>
            <a:pPr marL="342900" indent="-342900" algn="ctr">
              <a:spcBef>
                <a:spcPts val="600"/>
              </a:spcBef>
              <a:buFontTx/>
              <a:buChar char="-"/>
            </a:pPr>
            <a:r>
              <a:rPr lang="en-US" dirty="0"/>
              <a:t>OR –</a:t>
            </a:r>
          </a:p>
          <a:p>
            <a:pPr lvl="1">
              <a:spcBef>
                <a:spcPts val="600"/>
              </a:spcBef>
            </a:pPr>
            <a:r>
              <a:rPr lang="en-US" dirty="0"/>
              <a:t>If you cannot print, read the form to ensure you would be able to fill it out, keeping track of any questions, problems, or </a:t>
            </a:r>
            <a:r>
              <a:rPr lang="en-US" dirty="0" smtClean="0"/>
              <a:t>observations.</a:t>
            </a:r>
            <a:endParaRPr lang="en-US" dirty="0"/>
          </a:p>
          <a:p>
            <a:pPr marL="457200" indent="-457200">
              <a:spcBef>
                <a:spcPts val="600"/>
              </a:spcBef>
              <a:buFont typeface="+mj-lt"/>
              <a:buAutoNum type="arabicPeriod" startAt="3"/>
            </a:pPr>
            <a:r>
              <a:rPr lang="en-US" dirty="0"/>
              <a:t>Be prepared to </a:t>
            </a:r>
            <a:r>
              <a:rPr lang="en-US" b="1" dirty="0">
                <a:solidFill>
                  <a:srgbClr val="C00000"/>
                </a:solidFill>
              </a:rPr>
              <a:t>report your experience </a:t>
            </a:r>
            <a:r>
              <a:rPr lang="en-US" dirty="0"/>
              <a:t>filling the form at our next </a:t>
            </a:r>
            <a:r>
              <a:rPr lang="en-US" dirty="0" smtClean="0"/>
              <a:t>class.</a:t>
            </a:r>
            <a:endParaRPr lang="en-US" dirty="0"/>
          </a:p>
          <a:p>
            <a:pPr marL="457200" indent="-457200">
              <a:spcBef>
                <a:spcPts val="600"/>
              </a:spcBef>
              <a:buFont typeface="+mj-lt"/>
              <a:buAutoNum type="arabicPeriod" startAt="3"/>
            </a:pPr>
            <a:endParaRPr lang="en-US" sz="2000" i="1" dirty="0"/>
          </a:p>
          <a:p>
            <a:pPr marL="457200" indent="-457200">
              <a:spcBef>
                <a:spcPts val="600"/>
              </a:spcBef>
              <a:buFont typeface="+mj-lt"/>
              <a:buAutoNum type="arabicPeriod" startAt="3"/>
            </a:pPr>
            <a:endParaRPr lang="en-US" sz="2000" dirty="0"/>
          </a:p>
        </p:txBody>
      </p:sp>
      <p:pic>
        <p:nvPicPr>
          <p:cNvPr id="4" name="Picture 3" descr="A screenshot of a social media post&#10;&#10;Description automatically generated">
            <a:extLst>
              <a:ext uri="{FF2B5EF4-FFF2-40B4-BE49-F238E27FC236}">
                <a16:creationId xmlns:a16="http://schemas.microsoft.com/office/drawing/2014/main" xmlns="" id="{43898DBC-BE8D-D64B-9492-50A0B77821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876" y="1391418"/>
            <a:ext cx="3540164" cy="449521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F14F69FC-7258-6B49-91C9-AC6C65EC27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6039" y="232659"/>
            <a:ext cx="1844743" cy="738705"/>
          </a:xfrm>
          <a:prstGeom prst="rect">
            <a:avLst/>
          </a:prstGeom>
        </p:spPr>
      </p:pic>
      <p:sp>
        <p:nvSpPr>
          <p:cNvPr id="3" name="Footer Placeholder 2">
            <a:extLst>
              <a:ext uri="{FF2B5EF4-FFF2-40B4-BE49-F238E27FC236}">
                <a16:creationId xmlns:a16="http://schemas.microsoft.com/office/drawing/2014/main" xmlns="" id="{2C3F2275-6383-0A41-9658-7611D3407178}"/>
              </a:ext>
            </a:extLst>
          </p:cNvPr>
          <p:cNvSpPr>
            <a:spLocks noGrp="1"/>
          </p:cNvSpPr>
          <p:nvPr>
            <p:ph type="ftr" sz="quarter" idx="11"/>
          </p:nvPr>
        </p:nvSpPr>
        <p:spPr>
          <a:xfrm>
            <a:off x="7358230" y="6260216"/>
            <a:ext cx="1500809" cy="365125"/>
          </a:xfrm>
        </p:spPr>
        <p:txBody>
          <a:bodyPr/>
          <a:lstStyle/>
          <a:p>
            <a:pPr algn="r"/>
            <a:fld id="{3CA84DA7-758F-434D-972F-2708C3B60BAD}" type="slidenum">
              <a:rPr lang="en-US" smtClean="0"/>
              <a:t>36</a:t>
            </a:fld>
            <a:endParaRPr lang="en-US" dirty="0"/>
          </a:p>
        </p:txBody>
      </p:sp>
    </p:spTree>
    <p:extLst>
      <p:ext uri="{BB962C8B-B14F-4D97-AF65-F5344CB8AC3E}">
        <p14:creationId xmlns:p14="http://schemas.microsoft.com/office/powerpoint/2010/main" val="274255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4EAA311-6A47-864F-8A96-BFE6726444B9}"/>
              </a:ext>
            </a:extLst>
          </p:cNvPr>
          <p:cNvSpPr>
            <a:spLocks noGrp="1"/>
          </p:cNvSpPr>
          <p:nvPr>
            <p:ph type="sldNum" sz="quarter" idx="12"/>
          </p:nvPr>
        </p:nvSpPr>
        <p:spPr/>
        <p:txBody>
          <a:bodyPr/>
          <a:lstStyle/>
          <a:p>
            <a:fld id="{257EAB1F-D172-D547-A26A-20815B5FE0F0}" type="slidenum">
              <a:rPr lang="en-US" smtClean="0"/>
              <a:t>37</a:t>
            </a:fld>
            <a:endParaRPr lang="en-US"/>
          </a:p>
        </p:txBody>
      </p:sp>
      <p:sp>
        <p:nvSpPr>
          <p:cNvPr id="5" name="Rectangle 4">
            <a:extLst>
              <a:ext uri="{FF2B5EF4-FFF2-40B4-BE49-F238E27FC236}">
                <a16:creationId xmlns:a16="http://schemas.microsoft.com/office/drawing/2014/main" xmlns="" id="{13AC7A08-4091-DB47-80B3-2D8C923D5F58}"/>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28E884F2-1CFA-F94A-A2FA-584FD6A5C37F}"/>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Next . . .</a:t>
            </a:r>
          </a:p>
        </p:txBody>
      </p:sp>
      <p:sp>
        <p:nvSpPr>
          <p:cNvPr id="7" name="Freeform 6">
            <a:extLst>
              <a:ext uri="{FF2B5EF4-FFF2-40B4-BE49-F238E27FC236}">
                <a16:creationId xmlns:a16="http://schemas.microsoft.com/office/drawing/2014/main" xmlns="" id="{7F6955CB-BA8D-FA4B-BCED-901A87B6A92F}"/>
              </a:ext>
            </a:extLst>
          </p:cNvPr>
          <p:cNvSpPr/>
          <p:nvPr/>
        </p:nvSpPr>
        <p:spPr>
          <a:xfrm>
            <a:off x="683941" y="3483513"/>
            <a:ext cx="2151442" cy="964800"/>
          </a:xfrm>
          <a:custGeom>
            <a:avLst/>
            <a:gdLst>
              <a:gd name="connsiteX0" fmla="*/ 0 w 2465974"/>
              <a:gd name="connsiteY0" fmla="*/ 0 h 1112987"/>
              <a:gd name="connsiteX1" fmla="*/ 1909481 w 2465974"/>
              <a:gd name="connsiteY1" fmla="*/ 0 h 1112987"/>
              <a:gd name="connsiteX2" fmla="*/ 2465974 w 2465974"/>
              <a:gd name="connsiteY2" fmla="*/ 556494 h 1112987"/>
              <a:gd name="connsiteX3" fmla="*/ 1909481 w 2465974"/>
              <a:gd name="connsiteY3" fmla="*/ 1112987 h 1112987"/>
              <a:gd name="connsiteX4" fmla="*/ 0 w 2465974"/>
              <a:gd name="connsiteY4" fmla="*/ 1112987 h 1112987"/>
              <a:gd name="connsiteX5" fmla="*/ 556494 w 2465974"/>
              <a:gd name="connsiteY5" fmla="*/ 556494 h 1112987"/>
              <a:gd name="connsiteX6" fmla="*/ 0 w 2465974"/>
              <a:gd name="connsiteY6" fmla="*/ 0 h 11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974" h="1112987">
                <a:moveTo>
                  <a:pt x="0" y="0"/>
                </a:moveTo>
                <a:lnTo>
                  <a:pt x="1909481" y="0"/>
                </a:lnTo>
                <a:lnTo>
                  <a:pt x="2465974" y="556494"/>
                </a:lnTo>
                <a:lnTo>
                  <a:pt x="1909481" y="1112987"/>
                </a:lnTo>
                <a:lnTo>
                  <a:pt x="0" y="1112987"/>
                </a:lnTo>
                <a:lnTo>
                  <a:pt x="556494" y="556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6504" tIns="26670" rIns="583163" bIns="26670" numCol="1" spcCol="1270" anchor="ctr" anchorCtr="0">
            <a:noAutofit/>
          </a:bodyPr>
          <a:lstStyle/>
          <a:p>
            <a:pPr marL="0" lvl="0" indent="0" algn="ctr" defTabSz="889000">
              <a:lnSpc>
                <a:spcPct val="90000"/>
              </a:lnSpc>
              <a:spcBef>
                <a:spcPct val="0"/>
              </a:spcBef>
              <a:spcAft>
                <a:spcPct val="35000"/>
              </a:spcAft>
              <a:buNone/>
              <a:defRPr cap="all"/>
            </a:pPr>
            <a:r>
              <a:rPr lang="en-US" kern="1200" dirty="0"/>
              <a:t>Register</a:t>
            </a:r>
          </a:p>
        </p:txBody>
      </p:sp>
      <p:sp>
        <p:nvSpPr>
          <p:cNvPr id="8" name="Freeform 7">
            <a:extLst>
              <a:ext uri="{FF2B5EF4-FFF2-40B4-BE49-F238E27FC236}">
                <a16:creationId xmlns:a16="http://schemas.microsoft.com/office/drawing/2014/main" xmlns="" id="{EF416738-38E1-0F4E-8E6C-030D1EE4F895}"/>
              </a:ext>
            </a:extLst>
          </p:cNvPr>
          <p:cNvSpPr/>
          <p:nvPr/>
        </p:nvSpPr>
        <p:spPr>
          <a:xfrm>
            <a:off x="3702198" y="2880963"/>
            <a:ext cx="5212841" cy="2169897"/>
          </a:xfrm>
          <a:custGeom>
            <a:avLst/>
            <a:gdLst>
              <a:gd name="connsiteX0" fmla="*/ 0 w 5212841"/>
              <a:gd name="connsiteY0" fmla="*/ 0 h 2169897"/>
              <a:gd name="connsiteX1" fmla="*/ 4127893 w 5212841"/>
              <a:gd name="connsiteY1" fmla="*/ 0 h 2169897"/>
              <a:gd name="connsiteX2" fmla="*/ 5212841 w 5212841"/>
              <a:gd name="connsiteY2" fmla="*/ 1084949 h 2169897"/>
              <a:gd name="connsiteX3" fmla="*/ 4127893 w 5212841"/>
              <a:gd name="connsiteY3" fmla="*/ 2169897 h 2169897"/>
              <a:gd name="connsiteX4" fmla="*/ 0 w 5212841"/>
              <a:gd name="connsiteY4" fmla="*/ 2169897 h 2169897"/>
              <a:gd name="connsiteX5" fmla="*/ 1084949 w 5212841"/>
              <a:gd name="connsiteY5" fmla="*/ 1084949 h 2169897"/>
              <a:gd name="connsiteX6" fmla="*/ 0 w 5212841"/>
              <a:gd name="connsiteY6" fmla="*/ 0 h 21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841" h="2169897">
                <a:moveTo>
                  <a:pt x="0" y="0"/>
                </a:moveTo>
                <a:lnTo>
                  <a:pt x="4127893" y="0"/>
                </a:lnTo>
                <a:lnTo>
                  <a:pt x="5212841" y="1084949"/>
                </a:lnTo>
                <a:lnTo>
                  <a:pt x="4127893" y="2169897"/>
                </a:lnTo>
                <a:lnTo>
                  <a:pt x="0" y="2169897"/>
                </a:lnTo>
                <a:lnTo>
                  <a:pt x="1084949" y="108494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967" tIns="48006" rIns="1132954" bIns="48006" numCol="1" spcCol="1270" anchor="ctr" anchorCtr="0">
            <a:noAutofit/>
          </a:bodyPr>
          <a:lstStyle/>
          <a:p>
            <a:pPr marL="0" lvl="0" indent="0" algn="ctr" defTabSz="1600200">
              <a:lnSpc>
                <a:spcPct val="90000"/>
              </a:lnSpc>
              <a:spcBef>
                <a:spcPct val="0"/>
              </a:spcBef>
              <a:spcAft>
                <a:spcPct val="35000"/>
              </a:spcAft>
              <a:buNone/>
              <a:defRPr cap="all"/>
            </a:pPr>
            <a:r>
              <a:rPr lang="en-US" sz="3600" b="1" kern="1200" dirty="0"/>
              <a:t>VOTE</a:t>
            </a:r>
          </a:p>
        </p:txBody>
      </p:sp>
      <p:sp>
        <p:nvSpPr>
          <p:cNvPr id="9" name="Freeform 8">
            <a:extLst>
              <a:ext uri="{FF2B5EF4-FFF2-40B4-BE49-F238E27FC236}">
                <a16:creationId xmlns:a16="http://schemas.microsoft.com/office/drawing/2014/main" xmlns="" id="{BC9C0EF4-E6BB-5F46-A7AE-F35E5C9AFC05}"/>
              </a:ext>
            </a:extLst>
          </p:cNvPr>
          <p:cNvSpPr/>
          <p:nvPr/>
        </p:nvSpPr>
        <p:spPr>
          <a:xfrm>
            <a:off x="2495014" y="3483513"/>
            <a:ext cx="2076986" cy="964799"/>
          </a:xfrm>
          <a:custGeom>
            <a:avLst/>
            <a:gdLst>
              <a:gd name="connsiteX0" fmla="*/ 0 w 2076986"/>
              <a:gd name="connsiteY0" fmla="*/ 0 h 964799"/>
              <a:gd name="connsiteX1" fmla="*/ 1594587 w 2076986"/>
              <a:gd name="connsiteY1" fmla="*/ 0 h 964799"/>
              <a:gd name="connsiteX2" fmla="*/ 2076986 w 2076986"/>
              <a:gd name="connsiteY2" fmla="*/ 482400 h 964799"/>
              <a:gd name="connsiteX3" fmla="*/ 1594587 w 2076986"/>
              <a:gd name="connsiteY3" fmla="*/ 964799 h 964799"/>
              <a:gd name="connsiteX4" fmla="*/ 0 w 2076986"/>
              <a:gd name="connsiteY4" fmla="*/ 964799 h 964799"/>
              <a:gd name="connsiteX5" fmla="*/ 482400 w 2076986"/>
              <a:gd name="connsiteY5" fmla="*/ 482400 h 964799"/>
              <a:gd name="connsiteX6" fmla="*/ 0 w 2076986"/>
              <a:gd name="connsiteY6" fmla="*/ 0 h 96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986" h="964799">
                <a:moveTo>
                  <a:pt x="0" y="0"/>
                </a:moveTo>
                <a:lnTo>
                  <a:pt x="1594587" y="0"/>
                </a:lnTo>
                <a:lnTo>
                  <a:pt x="2076986" y="482400"/>
                </a:lnTo>
                <a:lnTo>
                  <a:pt x="1594587" y="964799"/>
                </a:lnTo>
                <a:lnTo>
                  <a:pt x="0" y="964799"/>
                </a:lnTo>
                <a:lnTo>
                  <a:pt x="482400" y="48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409" tIns="24003" rIns="506402" bIns="24003"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COMMIT</a:t>
            </a:r>
          </a:p>
        </p:txBody>
      </p:sp>
      <p:sp>
        <p:nvSpPr>
          <p:cNvPr id="10" name="TextBox 9">
            <a:extLst>
              <a:ext uri="{FF2B5EF4-FFF2-40B4-BE49-F238E27FC236}">
                <a16:creationId xmlns:a16="http://schemas.microsoft.com/office/drawing/2014/main" xmlns="" id="{29E0B182-1820-9245-9691-E38D3B37A730}"/>
              </a:ext>
            </a:extLst>
          </p:cNvPr>
          <p:cNvSpPr txBox="1"/>
          <p:nvPr/>
        </p:nvSpPr>
        <p:spPr>
          <a:xfrm>
            <a:off x="762442" y="3167390"/>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11" name="TextBox 10">
            <a:extLst>
              <a:ext uri="{FF2B5EF4-FFF2-40B4-BE49-F238E27FC236}">
                <a16:creationId xmlns:a16="http://schemas.microsoft.com/office/drawing/2014/main" xmlns="" id="{61CA859C-F34D-CA46-91B2-7D438F648A39}"/>
              </a:ext>
            </a:extLst>
          </p:cNvPr>
          <p:cNvSpPr txBox="1"/>
          <p:nvPr/>
        </p:nvSpPr>
        <p:spPr>
          <a:xfrm>
            <a:off x="4355397" y="2367846"/>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12" name="TextBox 11">
            <a:extLst>
              <a:ext uri="{FF2B5EF4-FFF2-40B4-BE49-F238E27FC236}">
                <a16:creationId xmlns:a16="http://schemas.microsoft.com/office/drawing/2014/main" xmlns="" id="{E4D9025C-B46E-094A-9B67-ACC69FF56BC7}"/>
              </a:ext>
            </a:extLst>
          </p:cNvPr>
          <p:cNvSpPr txBox="1"/>
          <p:nvPr/>
        </p:nvSpPr>
        <p:spPr>
          <a:xfrm>
            <a:off x="2716869" y="3029566"/>
            <a:ext cx="631798" cy="523220"/>
          </a:xfrm>
          <a:prstGeom prst="rect">
            <a:avLst/>
          </a:prstGeom>
          <a:solidFill>
            <a:srgbClr val="C00000"/>
          </a:solidFill>
        </p:spPr>
        <p:txBody>
          <a:bodyPr wrap="square" rtlCol="0">
            <a:spAutoFit/>
          </a:bodyPr>
          <a:lstStyle/>
          <a:p>
            <a:pPr algn="ctr"/>
            <a:r>
              <a:rPr lang="en-US" sz="2800" dirty="0">
                <a:solidFill>
                  <a:schemeClr val="bg1"/>
                </a:solidFill>
              </a:rPr>
              <a:t>2</a:t>
            </a:r>
          </a:p>
        </p:txBody>
      </p:sp>
    </p:spTree>
    <p:extLst>
      <p:ext uri="{BB962C8B-B14F-4D97-AF65-F5344CB8AC3E}">
        <p14:creationId xmlns:p14="http://schemas.microsoft.com/office/powerpoint/2010/main" val="940679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F60FE5-0E9B-5D4D-B19D-6F8E9F796772}"/>
              </a:ext>
            </a:extLst>
          </p:cNvPr>
          <p:cNvSpPr>
            <a:spLocks noGrp="1"/>
          </p:cNvSpPr>
          <p:nvPr>
            <p:ph type="sldNum" sz="quarter" idx="12"/>
          </p:nvPr>
        </p:nvSpPr>
        <p:spPr/>
        <p:txBody>
          <a:bodyPr/>
          <a:lstStyle/>
          <a:p>
            <a:fld id="{257EAB1F-D172-D547-A26A-20815B5FE0F0}" type="slidenum">
              <a:rPr lang="en-US" smtClean="0"/>
              <a:t>38</a:t>
            </a:fld>
            <a:endParaRPr lang="en-US"/>
          </a:p>
        </p:txBody>
      </p:sp>
      <p:sp>
        <p:nvSpPr>
          <p:cNvPr id="5" name="Oval 4">
            <a:extLst>
              <a:ext uri="{FF2B5EF4-FFF2-40B4-BE49-F238E27FC236}">
                <a16:creationId xmlns:a16="http://schemas.microsoft.com/office/drawing/2014/main" xmlns="" id="{1A78B6C3-F1DC-8048-9553-175861441D26}"/>
              </a:ext>
            </a:extLst>
          </p:cNvPr>
          <p:cNvSpPr/>
          <p:nvPr/>
        </p:nvSpPr>
        <p:spPr>
          <a:xfrm>
            <a:off x="73959" y="1801906"/>
            <a:ext cx="1405217" cy="103542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5FC758A-048F-0243-8EE6-7FF329707AE6}"/>
              </a:ext>
            </a:extLst>
          </p:cNvPr>
          <p:cNvSpPr/>
          <p:nvPr/>
        </p:nvSpPr>
        <p:spPr>
          <a:xfrm>
            <a:off x="0" y="0"/>
            <a:ext cx="9144000" cy="130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xmlns="" id="{F6665945-F286-A242-96A8-4E5D2B5D80A7}"/>
              </a:ext>
            </a:extLst>
          </p:cNvPr>
          <p:cNvSpPr txBox="1">
            <a:spLocks noChangeArrowheads="1"/>
          </p:cNvSpPr>
          <p:nvPr/>
        </p:nvSpPr>
        <p:spPr>
          <a:xfrm>
            <a:off x="281061" y="59080"/>
            <a:ext cx="5660989"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latin typeface="+mn-lt"/>
              </a:rPr>
              <a:t>How do I fill out the </a:t>
            </a:r>
            <a:br>
              <a:rPr lang="en-US" altLang="en-US" sz="3200" b="1" dirty="0">
                <a:latin typeface="+mn-lt"/>
              </a:rPr>
            </a:br>
            <a:r>
              <a:rPr lang="en-US" altLang="en-US" sz="3200" b="1" dirty="0">
                <a:latin typeface="+mn-lt"/>
              </a:rPr>
              <a:t>Vote-by-Mail ballot?</a:t>
            </a:r>
          </a:p>
        </p:txBody>
      </p:sp>
      <p:sp>
        <p:nvSpPr>
          <p:cNvPr id="8" name="TextBox 7">
            <a:extLst>
              <a:ext uri="{FF2B5EF4-FFF2-40B4-BE49-F238E27FC236}">
                <a16:creationId xmlns:a16="http://schemas.microsoft.com/office/drawing/2014/main" xmlns="" id="{427C2D37-DBC5-1D4B-B67D-679E4D1F2339}"/>
              </a:ext>
            </a:extLst>
          </p:cNvPr>
          <p:cNvSpPr txBox="1"/>
          <p:nvPr/>
        </p:nvSpPr>
        <p:spPr>
          <a:xfrm>
            <a:off x="0" y="1917188"/>
            <a:ext cx="1556955" cy="369332"/>
          </a:xfrm>
          <a:prstGeom prst="rect">
            <a:avLst/>
          </a:prstGeom>
          <a:noFill/>
        </p:spPr>
        <p:txBody>
          <a:bodyPr wrap="square" rtlCol="0">
            <a:spAutoFit/>
          </a:bodyPr>
          <a:lstStyle/>
          <a:p>
            <a:pPr algn="ctr"/>
            <a:r>
              <a:rPr lang="en-US" dirty="0">
                <a:hlinkClick r:id="rId3"/>
              </a:rPr>
              <a:t>VIDEO</a:t>
            </a:r>
            <a:endParaRPr lang="en-US" dirty="0"/>
          </a:p>
        </p:txBody>
      </p:sp>
      <p:pic>
        <p:nvPicPr>
          <p:cNvPr id="9" name="Picture 8">
            <a:extLst>
              <a:ext uri="{FF2B5EF4-FFF2-40B4-BE49-F238E27FC236}">
                <a16:creationId xmlns:a16="http://schemas.microsoft.com/office/drawing/2014/main" xmlns="" id="{871B8A92-99F9-F64E-8192-3F01ECCE0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882" y="468506"/>
            <a:ext cx="1607556" cy="643726"/>
          </a:xfrm>
          <a:prstGeom prst="rect">
            <a:avLst/>
          </a:prstGeom>
        </p:spPr>
      </p:pic>
      <p:sp>
        <p:nvSpPr>
          <p:cNvPr id="10" name="TextBox 9">
            <a:extLst>
              <a:ext uri="{FF2B5EF4-FFF2-40B4-BE49-F238E27FC236}">
                <a16:creationId xmlns:a16="http://schemas.microsoft.com/office/drawing/2014/main" xmlns="" id="{3A5A31CD-F413-7747-B38F-6A4F6501078B}"/>
              </a:ext>
            </a:extLst>
          </p:cNvPr>
          <p:cNvSpPr txBox="1"/>
          <p:nvPr/>
        </p:nvSpPr>
        <p:spPr>
          <a:xfrm>
            <a:off x="-125165" y="2238532"/>
            <a:ext cx="1807284" cy="276999"/>
          </a:xfrm>
          <a:prstGeom prst="rect">
            <a:avLst/>
          </a:prstGeom>
          <a:noFill/>
        </p:spPr>
        <p:txBody>
          <a:bodyPr wrap="square" rtlCol="0">
            <a:spAutoFit/>
          </a:bodyPr>
          <a:lstStyle/>
          <a:p>
            <a:pPr algn="ctr">
              <a:spcBef>
                <a:spcPts val="1200"/>
              </a:spcBef>
            </a:pPr>
            <a:r>
              <a:rPr lang="en-US" sz="1200" dirty="0"/>
              <a:t>How to vote by mail</a:t>
            </a:r>
          </a:p>
        </p:txBody>
      </p:sp>
      <p:pic>
        <p:nvPicPr>
          <p:cNvPr id="11" name="Picture 10" descr="A close up of a card&#10;&#10;Description automatically generated">
            <a:extLst>
              <a:ext uri="{FF2B5EF4-FFF2-40B4-BE49-F238E27FC236}">
                <a16:creationId xmlns:a16="http://schemas.microsoft.com/office/drawing/2014/main" xmlns="" id="{D1EA4D17-030B-A740-AD82-0C65C07A2E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9699" y="1623773"/>
            <a:ext cx="2854827" cy="1726234"/>
          </a:xfrm>
          <a:prstGeom prst="rect">
            <a:avLst/>
          </a:prstGeom>
        </p:spPr>
      </p:pic>
      <p:pic>
        <p:nvPicPr>
          <p:cNvPr id="12" name="Picture 11" descr="A hand holding a piece of paper&#10;&#10;Description automatically generated">
            <a:extLst>
              <a:ext uri="{FF2B5EF4-FFF2-40B4-BE49-F238E27FC236}">
                <a16:creationId xmlns:a16="http://schemas.microsoft.com/office/drawing/2014/main" xmlns="" id="{248C92BA-E054-EC40-986C-F8EBFEF418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 t="-1068" r="-157"/>
          <a:stretch/>
        </p:blipFill>
        <p:spPr>
          <a:xfrm>
            <a:off x="5359429" y="1623773"/>
            <a:ext cx="2854827" cy="1646661"/>
          </a:xfrm>
          <a:prstGeom prst="rect">
            <a:avLst/>
          </a:prstGeom>
        </p:spPr>
      </p:pic>
      <p:pic>
        <p:nvPicPr>
          <p:cNvPr id="13" name="Picture 12" descr="A picture containing person, indoor, holding, table&#10;&#10;Description automatically generated">
            <a:extLst>
              <a:ext uri="{FF2B5EF4-FFF2-40B4-BE49-F238E27FC236}">
                <a16:creationId xmlns:a16="http://schemas.microsoft.com/office/drawing/2014/main" xmlns="" id="{C7D8F991-5B78-894F-9650-12C964C6F9A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4848" y="4099735"/>
            <a:ext cx="2154537" cy="1646661"/>
          </a:xfrm>
          <a:prstGeom prst="rect">
            <a:avLst/>
          </a:prstGeom>
        </p:spPr>
      </p:pic>
      <p:sp>
        <p:nvSpPr>
          <p:cNvPr id="14" name="TextBox 13">
            <a:extLst>
              <a:ext uri="{FF2B5EF4-FFF2-40B4-BE49-F238E27FC236}">
                <a16:creationId xmlns:a16="http://schemas.microsoft.com/office/drawing/2014/main" xmlns="" id="{5300CE5C-8513-2C4E-BE33-7B2B3599BBD8}"/>
              </a:ext>
            </a:extLst>
          </p:cNvPr>
          <p:cNvSpPr txBox="1"/>
          <p:nvPr/>
        </p:nvSpPr>
        <p:spPr>
          <a:xfrm>
            <a:off x="1673008" y="3274859"/>
            <a:ext cx="3297395" cy="523220"/>
          </a:xfrm>
          <a:prstGeom prst="rect">
            <a:avLst/>
          </a:prstGeom>
          <a:solidFill>
            <a:schemeClr val="bg1"/>
          </a:solidFill>
        </p:spPr>
        <p:txBody>
          <a:bodyPr wrap="square" rtlCol="0">
            <a:spAutoFit/>
          </a:bodyPr>
          <a:lstStyle/>
          <a:p>
            <a:pPr>
              <a:spcBef>
                <a:spcPts val="1200"/>
              </a:spcBef>
            </a:pPr>
            <a:r>
              <a:rPr lang="en-US" sz="1400" dirty="0"/>
              <a:t>You’ll receive a package in the mail. </a:t>
            </a:r>
            <a:br>
              <a:rPr lang="en-US" sz="1400" dirty="0"/>
            </a:br>
            <a:r>
              <a:rPr lang="en-US" sz="1200" i="1" dirty="0"/>
              <a:t>It contains your ballot and two envelopes</a:t>
            </a:r>
            <a:r>
              <a:rPr lang="en-US" sz="1400" i="1" dirty="0"/>
              <a:t>.</a:t>
            </a:r>
          </a:p>
        </p:txBody>
      </p:sp>
      <p:sp>
        <p:nvSpPr>
          <p:cNvPr id="15" name="TextBox 14">
            <a:extLst>
              <a:ext uri="{FF2B5EF4-FFF2-40B4-BE49-F238E27FC236}">
                <a16:creationId xmlns:a16="http://schemas.microsoft.com/office/drawing/2014/main" xmlns="" id="{847208E9-0D31-8641-BD80-D1A27E0EE5EB}"/>
              </a:ext>
            </a:extLst>
          </p:cNvPr>
          <p:cNvSpPr txBox="1"/>
          <p:nvPr/>
        </p:nvSpPr>
        <p:spPr>
          <a:xfrm>
            <a:off x="1682116" y="1517022"/>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1</a:t>
            </a:r>
          </a:p>
        </p:txBody>
      </p:sp>
      <p:sp>
        <p:nvSpPr>
          <p:cNvPr id="16" name="TextBox 15">
            <a:extLst>
              <a:ext uri="{FF2B5EF4-FFF2-40B4-BE49-F238E27FC236}">
                <a16:creationId xmlns:a16="http://schemas.microsoft.com/office/drawing/2014/main" xmlns="" id="{AD364118-F2E9-9A40-9F6A-61312465D721}"/>
              </a:ext>
            </a:extLst>
          </p:cNvPr>
          <p:cNvSpPr txBox="1"/>
          <p:nvPr/>
        </p:nvSpPr>
        <p:spPr>
          <a:xfrm>
            <a:off x="5224257" y="1523009"/>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2</a:t>
            </a:r>
          </a:p>
        </p:txBody>
      </p:sp>
      <p:pic>
        <p:nvPicPr>
          <p:cNvPr id="17" name="Picture 16" descr="A picture containing paper, holding, table, food&#10;&#10;Description automatically generated">
            <a:extLst>
              <a:ext uri="{FF2B5EF4-FFF2-40B4-BE49-F238E27FC236}">
                <a16:creationId xmlns:a16="http://schemas.microsoft.com/office/drawing/2014/main" xmlns="" id="{0A76C8D2-951C-054E-8F83-C42DF748E31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003" y="4125943"/>
            <a:ext cx="1894701" cy="1646661"/>
          </a:xfrm>
          <a:prstGeom prst="rect">
            <a:avLst/>
          </a:prstGeom>
        </p:spPr>
      </p:pic>
      <p:pic>
        <p:nvPicPr>
          <p:cNvPr id="18" name="Picture 17" descr="A picture containing person, indoor, table, paper&#10;&#10;Description automatically generated">
            <a:extLst>
              <a:ext uri="{FF2B5EF4-FFF2-40B4-BE49-F238E27FC236}">
                <a16:creationId xmlns:a16="http://schemas.microsoft.com/office/drawing/2014/main" xmlns="" id="{04E281F9-3C9F-3A49-91E2-F1F5E8C14D2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31357" y="4125943"/>
            <a:ext cx="2305600" cy="1646661"/>
          </a:xfrm>
          <a:prstGeom prst="rect">
            <a:avLst/>
          </a:prstGeom>
        </p:spPr>
      </p:pic>
      <p:sp>
        <p:nvSpPr>
          <p:cNvPr id="19" name="TextBox 18">
            <a:extLst>
              <a:ext uri="{FF2B5EF4-FFF2-40B4-BE49-F238E27FC236}">
                <a16:creationId xmlns:a16="http://schemas.microsoft.com/office/drawing/2014/main" xmlns="" id="{B3E3800F-C3EE-E54E-A85C-9854553C83BE}"/>
              </a:ext>
            </a:extLst>
          </p:cNvPr>
          <p:cNvSpPr txBox="1"/>
          <p:nvPr/>
        </p:nvSpPr>
        <p:spPr>
          <a:xfrm>
            <a:off x="5248043" y="3278468"/>
            <a:ext cx="3297395" cy="707886"/>
          </a:xfrm>
          <a:prstGeom prst="rect">
            <a:avLst/>
          </a:prstGeom>
          <a:noFill/>
        </p:spPr>
        <p:txBody>
          <a:bodyPr wrap="square" rtlCol="0">
            <a:spAutoFit/>
          </a:bodyPr>
          <a:lstStyle/>
          <a:p>
            <a:pPr>
              <a:spcBef>
                <a:spcPts val="1200"/>
              </a:spcBef>
            </a:pPr>
            <a:r>
              <a:rPr lang="en-US" sz="1400" dirty="0"/>
              <a:t>Fill in the circles on the ballot to mark your choices.  </a:t>
            </a:r>
            <a:r>
              <a:rPr lang="en-US" sz="1200" i="1" dirty="0"/>
              <a:t>Use a </a:t>
            </a:r>
            <a:r>
              <a:rPr lang="en-US" sz="1200" b="1" i="1" dirty="0">
                <a:solidFill>
                  <a:srgbClr val="FF0000"/>
                </a:solidFill>
              </a:rPr>
              <a:t>blue or black pen</a:t>
            </a:r>
            <a:r>
              <a:rPr lang="en-US" sz="1200" i="1" dirty="0"/>
              <a:t>—not pencil or marker. The ballots are scanned by machine.</a:t>
            </a:r>
            <a:endParaRPr lang="en-US" sz="1400" dirty="0"/>
          </a:p>
        </p:txBody>
      </p:sp>
      <p:sp>
        <p:nvSpPr>
          <p:cNvPr id="20" name="TextBox 19">
            <a:extLst>
              <a:ext uri="{FF2B5EF4-FFF2-40B4-BE49-F238E27FC236}">
                <a16:creationId xmlns:a16="http://schemas.microsoft.com/office/drawing/2014/main" xmlns="" id="{98128E32-4568-5D4D-9C4A-0BA22E1A8C49}"/>
              </a:ext>
            </a:extLst>
          </p:cNvPr>
          <p:cNvSpPr txBox="1"/>
          <p:nvPr/>
        </p:nvSpPr>
        <p:spPr>
          <a:xfrm>
            <a:off x="498951" y="5796499"/>
            <a:ext cx="2343154" cy="707886"/>
          </a:xfrm>
          <a:prstGeom prst="rect">
            <a:avLst/>
          </a:prstGeom>
          <a:noFill/>
        </p:spPr>
        <p:txBody>
          <a:bodyPr wrap="square" rtlCol="0">
            <a:spAutoFit/>
          </a:bodyPr>
          <a:lstStyle/>
          <a:p>
            <a:pPr>
              <a:spcBef>
                <a:spcPts val="1200"/>
              </a:spcBef>
            </a:pPr>
            <a:r>
              <a:rPr lang="en-US" sz="1400" dirty="0"/>
              <a:t>Put the ballot in the smaller envelope.  </a:t>
            </a:r>
            <a:r>
              <a:rPr lang="en-US" sz="1200" b="1" i="1" dirty="0">
                <a:solidFill>
                  <a:srgbClr val="FF0000"/>
                </a:solidFill>
              </a:rPr>
              <a:t>Do not detach or damage the flap!</a:t>
            </a:r>
            <a:endParaRPr lang="en-US" sz="1200" b="1" dirty="0">
              <a:solidFill>
                <a:srgbClr val="FF0000"/>
              </a:solidFill>
            </a:endParaRPr>
          </a:p>
        </p:txBody>
      </p:sp>
      <p:sp>
        <p:nvSpPr>
          <p:cNvPr id="21" name="TextBox 20">
            <a:extLst>
              <a:ext uri="{FF2B5EF4-FFF2-40B4-BE49-F238E27FC236}">
                <a16:creationId xmlns:a16="http://schemas.microsoft.com/office/drawing/2014/main" xmlns="" id="{17B6D33A-844E-1D43-9649-E64179AD8448}"/>
              </a:ext>
            </a:extLst>
          </p:cNvPr>
          <p:cNvSpPr txBox="1"/>
          <p:nvPr/>
        </p:nvSpPr>
        <p:spPr>
          <a:xfrm>
            <a:off x="469676" y="395666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3</a:t>
            </a:r>
          </a:p>
        </p:txBody>
      </p:sp>
      <p:sp>
        <p:nvSpPr>
          <p:cNvPr id="22" name="TextBox 21">
            <a:extLst>
              <a:ext uri="{FF2B5EF4-FFF2-40B4-BE49-F238E27FC236}">
                <a16:creationId xmlns:a16="http://schemas.microsoft.com/office/drawing/2014/main" xmlns="" id="{4FFDE83D-35B7-8949-879A-C07C2E85DBD6}"/>
              </a:ext>
            </a:extLst>
          </p:cNvPr>
          <p:cNvSpPr txBox="1"/>
          <p:nvPr/>
        </p:nvSpPr>
        <p:spPr>
          <a:xfrm>
            <a:off x="3505720" y="5808337"/>
            <a:ext cx="2189109" cy="738664"/>
          </a:xfrm>
          <a:prstGeom prst="rect">
            <a:avLst/>
          </a:prstGeom>
          <a:noFill/>
        </p:spPr>
        <p:txBody>
          <a:bodyPr wrap="square" rtlCol="0">
            <a:spAutoFit/>
          </a:bodyPr>
          <a:lstStyle/>
          <a:p>
            <a:pPr>
              <a:spcBef>
                <a:spcPts val="1200"/>
              </a:spcBef>
            </a:pPr>
            <a:r>
              <a:rPr lang="en-US" sz="1400" dirty="0"/>
              <a:t>Complete the information on the outside of the smaller envelope and </a:t>
            </a:r>
            <a:r>
              <a:rPr lang="en-US" sz="1400" b="1" i="1" dirty="0">
                <a:solidFill>
                  <a:srgbClr val="FF0000"/>
                </a:solidFill>
              </a:rPr>
              <a:t>sign</a:t>
            </a:r>
            <a:r>
              <a:rPr lang="en-US" sz="1400" dirty="0"/>
              <a:t>.</a:t>
            </a:r>
          </a:p>
        </p:txBody>
      </p:sp>
      <p:sp>
        <p:nvSpPr>
          <p:cNvPr id="23" name="TextBox 22">
            <a:extLst>
              <a:ext uri="{FF2B5EF4-FFF2-40B4-BE49-F238E27FC236}">
                <a16:creationId xmlns:a16="http://schemas.microsoft.com/office/drawing/2014/main" xmlns="" id="{CDA8B788-491E-AD4E-BCCE-DB184B53DB5F}"/>
              </a:ext>
            </a:extLst>
          </p:cNvPr>
          <p:cNvSpPr txBox="1"/>
          <p:nvPr/>
        </p:nvSpPr>
        <p:spPr>
          <a:xfrm>
            <a:off x="3437831" y="400300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4</a:t>
            </a:r>
          </a:p>
        </p:txBody>
      </p:sp>
      <p:sp>
        <p:nvSpPr>
          <p:cNvPr id="24" name="TextBox 23">
            <a:extLst>
              <a:ext uri="{FF2B5EF4-FFF2-40B4-BE49-F238E27FC236}">
                <a16:creationId xmlns:a16="http://schemas.microsoft.com/office/drawing/2014/main" xmlns="" id="{30131EFB-B3D8-AE4C-90C0-22F4D9F1FB68}"/>
              </a:ext>
            </a:extLst>
          </p:cNvPr>
          <p:cNvSpPr txBox="1"/>
          <p:nvPr/>
        </p:nvSpPr>
        <p:spPr>
          <a:xfrm>
            <a:off x="5954698" y="5827292"/>
            <a:ext cx="2436268" cy="707886"/>
          </a:xfrm>
          <a:prstGeom prst="rect">
            <a:avLst/>
          </a:prstGeom>
          <a:noFill/>
        </p:spPr>
        <p:txBody>
          <a:bodyPr wrap="square" rtlCol="0">
            <a:spAutoFit/>
          </a:bodyPr>
          <a:lstStyle/>
          <a:p>
            <a:pPr>
              <a:spcBef>
                <a:spcPts val="1200"/>
              </a:spcBef>
            </a:pPr>
            <a:r>
              <a:rPr lang="en-US" sz="1400" dirty="0"/>
              <a:t>Place the smaller envelope in the larger envelope and seal.</a:t>
            </a:r>
            <a:br>
              <a:rPr lang="en-US" sz="1400" dirty="0"/>
            </a:br>
            <a:r>
              <a:rPr lang="en-US" sz="1200" i="1" dirty="0"/>
              <a:t>It is self-addressed and stamped.</a:t>
            </a:r>
            <a:endParaRPr lang="en-US" sz="1400" dirty="0"/>
          </a:p>
        </p:txBody>
      </p:sp>
      <p:sp>
        <p:nvSpPr>
          <p:cNvPr id="25" name="TextBox 24">
            <a:extLst>
              <a:ext uri="{FF2B5EF4-FFF2-40B4-BE49-F238E27FC236}">
                <a16:creationId xmlns:a16="http://schemas.microsoft.com/office/drawing/2014/main" xmlns="" id="{E39BF5BD-5A6C-FF4C-83DF-ADFF9065237E}"/>
              </a:ext>
            </a:extLst>
          </p:cNvPr>
          <p:cNvSpPr txBox="1"/>
          <p:nvPr/>
        </p:nvSpPr>
        <p:spPr>
          <a:xfrm>
            <a:off x="5942050" y="4030038"/>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5</a:t>
            </a:r>
          </a:p>
        </p:txBody>
      </p:sp>
      <p:sp>
        <p:nvSpPr>
          <p:cNvPr id="26" name="Footer Placeholder 2">
            <a:extLst>
              <a:ext uri="{FF2B5EF4-FFF2-40B4-BE49-F238E27FC236}">
                <a16:creationId xmlns:a16="http://schemas.microsoft.com/office/drawing/2014/main" xmlns="" id="{1A1489FD-F4BE-014B-A587-F1C2CFE7DFCA}"/>
              </a:ext>
            </a:extLst>
          </p:cNvPr>
          <p:cNvSpPr txBox="1">
            <a:spLocks/>
          </p:cNvSpPr>
          <p:nvPr/>
        </p:nvSpPr>
        <p:spPr>
          <a:xfrm>
            <a:off x="5716125" y="6389494"/>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EBDE805-2116-6748-99D2-0CDBC60B4C97}" type="slidenum">
              <a:rPr lang="en-US" smtClean="0"/>
              <a:pPr algn="r"/>
              <a:t>38</a:t>
            </a:fld>
            <a:endParaRPr lang="en-US" dirty="0"/>
          </a:p>
        </p:txBody>
      </p:sp>
    </p:spTree>
    <p:extLst>
      <p:ext uri="{BB962C8B-B14F-4D97-AF65-F5344CB8AC3E}">
        <p14:creationId xmlns:p14="http://schemas.microsoft.com/office/powerpoint/2010/main" val="59623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72DE606-5488-AE47-82DF-2C9156AC6D46}"/>
              </a:ext>
            </a:extLst>
          </p:cNvPr>
          <p:cNvSpPr>
            <a:spLocks noGrp="1"/>
          </p:cNvSpPr>
          <p:nvPr>
            <p:ph type="sldNum" sz="quarter" idx="12"/>
          </p:nvPr>
        </p:nvSpPr>
        <p:spPr/>
        <p:txBody>
          <a:bodyPr/>
          <a:lstStyle/>
          <a:p>
            <a:fld id="{257EAB1F-D172-D547-A26A-20815B5FE0F0}" type="slidenum">
              <a:rPr lang="en-US" smtClean="0"/>
              <a:t>39</a:t>
            </a:fld>
            <a:endParaRPr lang="en-US" dirty="0"/>
          </a:p>
        </p:txBody>
      </p:sp>
      <p:sp>
        <p:nvSpPr>
          <p:cNvPr id="5" name="Rectangle 4">
            <a:extLst>
              <a:ext uri="{FF2B5EF4-FFF2-40B4-BE49-F238E27FC236}">
                <a16:creationId xmlns:a16="http://schemas.microsoft.com/office/drawing/2014/main" xmlns="" id="{905B45DC-BB95-744A-9EA6-642556476FB9}"/>
              </a:ext>
            </a:extLst>
          </p:cNvPr>
          <p:cNvSpPr/>
          <p:nvPr/>
        </p:nvSpPr>
        <p:spPr>
          <a:xfrm>
            <a:off x="0" y="0"/>
            <a:ext cx="9144000" cy="14912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A806A5BE-EA93-9B46-B387-6A548F86E70C}"/>
              </a:ext>
            </a:extLst>
          </p:cNvPr>
          <p:cNvSpPr txBox="1">
            <a:spLocks noChangeArrowheads="1"/>
          </p:cNvSpPr>
          <p:nvPr/>
        </p:nvSpPr>
        <p:spPr>
          <a:xfrm>
            <a:off x="1018602" y="-32343"/>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it!</a:t>
            </a:r>
          </a:p>
        </p:txBody>
      </p:sp>
      <p:pic>
        <p:nvPicPr>
          <p:cNvPr id="7" name="Picture 6">
            <a:extLst>
              <a:ext uri="{FF2B5EF4-FFF2-40B4-BE49-F238E27FC236}">
                <a16:creationId xmlns:a16="http://schemas.microsoft.com/office/drawing/2014/main" xmlns="" id="{0301BD56-C808-5843-A93B-FA2E9841D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6535" y="1753846"/>
            <a:ext cx="1918173" cy="3035085"/>
          </a:xfrm>
          <a:prstGeom prst="rect">
            <a:avLst/>
          </a:prstGeom>
        </p:spPr>
      </p:pic>
      <p:sp>
        <p:nvSpPr>
          <p:cNvPr id="8" name="TextBox 7">
            <a:extLst>
              <a:ext uri="{FF2B5EF4-FFF2-40B4-BE49-F238E27FC236}">
                <a16:creationId xmlns:a16="http://schemas.microsoft.com/office/drawing/2014/main" xmlns="" id="{DDB16480-F5EF-C64C-835B-1D87D3FB206B}"/>
              </a:ext>
            </a:extLst>
          </p:cNvPr>
          <p:cNvSpPr txBox="1"/>
          <p:nvPr/>
        </p:nvSpPr>
        <p:spPr>
          <a:xfrm>
            <a:off x="664489" y="2971357"/>
            <a:ext cx="5300945" cy="106182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Drop your ballot in a mailbox or drop-off site</a:t>
            </a:r>
          </a:p>
          <a:p>
            <a:pPr marL="285750" indent="-285750">
              <a:spcBef>
                <a:spcPts val="600"/>
              </a:spcBef>
              <a:buFont typeface="Arial" panose="020B0604020202020204" pitchFamily="34" charset="0"/>
              <a:buChar char="•"/>
            </a:pPr>
            <a:r>
              <a:rPr lang="en-US" sz="2000" b="1" dirty="0"/>
              <a:t>Congratulations, you’ve cast your VOTE!</a:t>
            </a:r>
            <a:r>
              <a:rPr lang="en-US" sz="2000" dirty="0"/>
              <a:t/>
            </a:r>
            <a:br>
              <a:rPr lang="en-US" sz="2000" dirty="0"/>
            </a:br>
            <a:endParaRPr lang="en-US" i="1" dirty="0"/>
          </a:p>
        </p:txBody>
      </p:sp>
      <p:sp>
        <p:nvSpPr>
          <p:cNvPr id="9" name="TextBox 8">
            <a:extLst>
              <a:ext uri="{FF2B5EF4-FFF2-40B4-BE49-F238E27FC236}">
                <a16:creationId xmlns:a16="http://schemas.microsoft.com/office/drawing/2014/main" xmlns="" id="{0F2C7C89-48AC-AC45-8E8C-6BEA98752AA9}"/>
              </a:ext>
            </a:extLst>
          </p:cNvPr>
          <p:cNvSpPr txBox="1"/>
          <p:nvPr/>
        </p:nvSpPr>
        <p:spPr>
          <a:xfrm>
            <a:off x="1189977" y="4068655"/>
            <a:ext cx="4345284" cy="1384995"/>
          </a:xfrm>
          <a:prstGeom prst="rect">
            <a:avLst/>
          </a:prstGeom>
          <a:solidFill>
            <a:srgbClr val="C00000"/>
          </a:solidFill>
        </p:spPr>
        <p:txBody>
          <a:bodyPr wrap="square" rtlCol="0">
            <a:spAutoFit/>
          </a:bodyPr>
          <a:lstStyle/>
          <a:p>
            <a:pPr algn="ctr"/>
            <a:r>
              <a:rPr lang="en-US" sz="2000" b="1" dirty="0">
                <a:solidFill>
                  <a:schemeClr val="bg1"/>
                </a:solidFill>
              </a:rPr>
              <a:t>DEADLINE: </a:t>
            </a:r>
            <a:r>
              <a:rPr lang="en-US" dirty="0">
                <a:solidFill>
                  <a:schemeClr val="bg1"/>
                </a:solidFill>
              </a:rPr>
              <a:t>Postmarked by Election Day.</a:t>
            </a:r>
            <a:br>
              <a:rPr lang="en-US" dirty="0">
                <a:solidFill>
                  <a:schemeClr val="bg1"/>
                </a:solidFill>
              </a:rPr>
            </a:br>
            <a:r>
              <a:rPr lang="en-US" dirty="0">
                <a:solidFill>
                  <a:schemeClr val="bg1"/>
                </a:solidFill>
              </a:rPr>
              <a:t>     </a:t>
            </a:r>
            <a:r>
              <a:rPr lang="en-US" sz="1400" dirty="0">
                <a:solidFill>
                  <a:schemeClr val="bg1"/>
                </a:solidFill>
              </a:rPr>
              <a:t>For 2020 Primary, deadline for receipt by </a:t>
            </a:r>
            <a:br>
              <a:rPr lang="en-US" sz="1400" dirty="0">
                <a:solidFill>
                  <a:schemeClr val="bg1"/>
                </a:solidFill>
              </a:rPr>
            </a:br>
            <a:r>
              <a:rPr lang="en-US" sz="1400" dirty="0">
                <a:solidFill>
                  <a:schemeClr val="bg1"/>
                </a:solidFill>
              </a:rPr>
              <a:t>County is 7 days after polls close.</a:t>
            </a:r>
          </a:p>
          <a:p>
            <a:pPr algn="ctr"/>
            <a:r>
              <a:rPr lang="en-US" sz="1600" b="1" u="sng" dirty="0">
                <a:solidFill>
                  <a:schemeClr val="bg1"/>
                </a:solidFill>
              </a:rPr>
              <a:t>MAIL EARLY TO AVOID ANY PROBLEMS!!!!!!!!</a:t>
            </a:r>
          </a:p>
          <a:p>
            <a:pPr algn="ctr"/>
            <a:endParaRPr lang="en-US" sz="1600" dirty="0">
              <a:solidFill>
                <a:schemeClr val="bg1"/>
              </a:solidFill>
            </a:endParaRPr>
          </a:p>
        </p:txBody>
      </p:sp>
      <p:pic>
        <p:nvPicPr>
          <p:cNvPr id="10" name="Picture 9">
            <a:extLst>
              <a:ext uri="{FF2B5EF4-FFF2-40B4-BE49-F238E27FC236}">
                <a16:creationId xmlns:a16="http://schemas.microsoft.com/office/drawing/2014/main" xmlns="" id="{A6667399-A8E0-1548-B9F1-ADF1953C1D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11" name="Explosion 2 10">
            <a:extLst>
              <a:ext uri="{FF2B5EF4-FFF2-40B4-BE49-F238E27FC236}">
                <a16:creationId xmlns:a16="http://schemas.microsoft.com/office/drawing/2014/main" xmlns="" id="{7FADD5FD-A5C0-7C4E-A5F4-58CCC0C81A52}"/>
              </a:ext>
            </a:extLst>
          </p:cNvPr>
          <p:cNvSpPr/>
          <p:nvPr/>
        </p:nvSpPr>
        <p:spPr>
          <a:xfrm rot="1835098">
            <a:off x="1795456" y="558389"/>
            <a:ext cx="3772970" cy="2667166"/>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CEED242-6B98-B94B-9BB1-59C40D4FCC50}"/>
              </a:ext>
            </a:extLst>
          </p:cNvPr>
          <p:cNvSpPr txBox="1"/>
          <p:nvPr/>
        </p:nvSpPr>
        <p:spPr>
          <a:xfrm>
            <a:off x="2440601" y="1312119"/>
            <a:ext cx="2164406" cy="1384995"/>
          </a:xfrm>
          <a:prstGeom prst="rect">
            <a:avLst/>
          </a:prstGeom>
          <a:noFill/>
        </p:spPr>
        <p:txBody>
          <a:bodyPr wrap="square" rtlCol="0">
            <a:spAutoFit/>
          </a:bodyPr>
          <a:lstStyle/>
          <a:p>
            <a:pPr algn="ctr"/>
            <a:r>
              <a:rPr lang="en-US" sz="1400" dirty="0">
                <a:solidFill>
                  <a:schemeClr val="bg1"/>
                </a:solidFill>
              </a:rPr>
              <a:t>For the July 2020 Primary the County will also set up secure DROP-OFF SITES where you can deliver your ballot.</a:t>
            </a:r>
          </a:p>
          <a:p>
            <a:endParaRPr lang="en-US" sz="1400" dirty="0"/>
          </a:p>
        </p:txBody>
      </p:sp>
      <p:sp>
        <p:nvSpPr>
          <p:cNvPr id="14" name="TextBox 13">
            <a:extLst>
              <a:ext uri="{FF2B5EF4-FFF2-40B4-BE49-F238E27FC236}">
                <a16:creationId xmlns:a16="http://schemas.microsoft.com/office/drawing/2014/main" xmlns="" id="{926C1F90-3808-D54F-B033-C419F7E96AEE}"/>
              </a:ext>
            </a:extLst>
          </p:cNvPr>
          <p:cNvSpPr txBox="1"/>
          <p:nvPr/>
        </p:nvSpPr>
        <p:spPr>
          <a:xfrm>
            <a:off x="3722915" y="5823464"/>
            <a:ext cx="4058816" cy="338554"/>
          </a:xfrm>
          <a:prstGeom prst="rect">
            <a:avLst/>
          </a:prstGeom>
          <a:noFill/>
        </p:spPr>
        <p:txBody>
          <a:bodyPr wrap="square" rtlCol="0">
            <a:spAutoFit/>
          </a:bodyPr>
          <a:lstStyle/>
          <a:p>
            <a:pPr algn="l">
              <a:spcBef>
                <a:spcPts val="1200"/>
              </a:spcBef>
            </a:pPr>
            <a:r>
              <a:rPr lang="en-US" sz="1600" dirty="0">
                <a:solidFill>
                  <a:srgbClr val="FF0000"/>
                </a:solidFill>
              </a:rPr>
              <a:t>Changed from 2 days for the 2020 Primary</a:t>
            </a:r>
          </a:p>
        </p:txBody>
      </p:sp>
      <p:sp>
        <p:nvSpPr>
          <p:cNvPr id="15" name="Oval 14">
            <a:extLst>
              <a:ext uri="{FF2B5EF4-FFF2-40B4-BE49-F238E27FC236}">
                <a16:creationId xmlns:a16="http://schemas.microsoft.com/office/drawing/2014/main" xmlns="" id="{A7DDF925-A954-584C-8CE7-723FD40276E8}"/>
              </a:ext>
            </a:extLst>
          </p:cNvPr>
          <p:cNvSpPr/>
          <p:nvPr/>
        </p:nvSpPr>
        <p:spPr>
          <a:xfrm>
            <a:off x="2771192" y="4649297"/>
            <a:ext cx="591427" cy="26659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34A8A64B-EF42-B148-AD0A-D0AE865717F1}"/>
              </a:ext>
            </a:extLst>
          </p:cNvPr>
          <p:cNvCxnSpPr>
            <a:cxnSpLocks/>
          </p:cNvCxnSpPr>
          <p:nvPr/>
        </p:nvCxnSpPr>
        <p:spPr>
          <a:xfrm>
            <a:off x="3362619" y="4915896"/>
            <a:ext cx="827930" cy="90756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Picture 16" descr="A screenshot of a cell phone&#10;&#10;Description automatically generated">
            <a:extLst>
              <a:ext uri="{FF2B5EF4-FFF2-40B4-BE49-F238E27FC236}">
                <a16:creationId xmlns:a16="http://schemas.microsoft.com/office/drawing/2014/main" xmlns="" id="{18A1B4F1-7CAD-D742-8DF2-C3842A3A6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88202">
            <a:off x="5287375" y="1198471"/>
            <a:ext cx="1842336" cy="1036603"/>
          </a:xfrm>
          <a:prstGeom prst="rect">
            <a:avLst/>
          </a:prstGeom>
          <a:ln>
            <a:solidFill>
              <a:schemeClr val="bg1">
                <a:lumMod val="75000"/>
              </a:schemeClr>
            </a:solidFill>
          </a:ln>
        </p:spPr>
      </p:pic>
    </p:spTree>
    <p:extLst>
      <p:ext uri="{BB962C8B-B14F-4D97-AF65-F5344CB8AC3E}">
        <p14:creationId xmlns:p14="http://schemas.microsoft.com/office/powerpoint/2010/main" val="300204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15498" y="0"/>
            <a:ext cx="9144000" cy="15420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xmlns="" id="{7A776424-64A6-D348-9D85-494E921061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21041191">
            <a:off x="5433858" y="591414"/>
            <a:ext cx="3171938" cy="19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1CB4DC8-49EF-5144-AC03-A99F7DDEC774}"/>
              </a:ext>
            </a:extLst>
          </p:cNvPr>
          <p:cNvSpPr txBox="1"/>
          <p:nvPr/>
        </p:nvSpPr>
        <p:spPr>
          <a:xfrm>
            <a:off x="381130" y="534861"/>
            <a:ext cx="5368741" cy="707886"/>
          </a:xfrm>
          <a:prstGeom prst="rect">
            <a:avLst/>
          </a:prstGeom>
          <a:noFill/>
        </p:spPr>
        <p:txBody>
          <a:bodyPr wrap="square" rtlCol="0">
            <a:spAutoFit/>
          </a:bodyPr>
          <a:lstStyle/>
          <a:p>
            <a:r>
              <a:rPr lang="en-US" sz="4000" b="1" dirty="0"/>
              <a:t>Why bother (to vote)? </a:t>
            </a:r>
          </a:p>
        </p:txBody>
      </p:sp>
      <p:sp>
        <p:nvSpPr>
          <p:cNvPr id="2" name="TextBox 1">
            <a:extLst>
              <a:ext uri="{FF2B5EF4-FFF2-40B4-BE49-F238E27FC236}">
                <a16:creationId xmlns:a16="http://schemas.microsoft.com/office/drawing/2014/main" xmlns="" id="{F2CCC3A8-47F3-454A-806F-85026F1BF23E}"/>
              </a:ext>
            </a:extLst>
          </p:cNvPr>
          <p:cNvSpPr txBox="1"/>
          <p:nvPr/>
        </p:nvSpPr>
        <p:spPr>
          <a:xfrm>
            <a:off x="505117" y="3982702"/>
            <a:ext cx="396768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r>
              <a:rPr lang="en-US" dirty="0"/>
              <a:t>____________________________</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1">
            <a:extLst>
              <a:ext uri="{FF2B5EF4-FFF2-40B4-BE49-F238E27FC236}">
                <a16:creationId xmlns:a16="http://schemas.microsoft.com/office/drawing/2014/main" xmlns="" id="{670631F9-5BE9-864D-82CA-1D0FEA7778EB}"/>
              </a:ext>
            </a:extLst>
          </p:cNvPr>
          <p:cNvSpPr txBox="1">
            <a:spLocks noChangeArrowheads="1"/>
          </p:cNvSpPr>
          <p:nvPr/>
        </p:nvSpPr>
        <p:spPr bwMode="auto">
          <a:xfrm>
            <a:off x="620201" y="2096264"/>
            <a:ext cx="81185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r>
              <a:rPr lang="en-US" altLang="en-US" sz="2400" dirty="0">
                <a:latin typeface="+mn-lt"/>
              </a:rPr>
              <a:t>Think about the problems in the </a:t>
            </a:r>
            <a:br>
              <a:rPr lang="en-US" altLang="en-US" sz="2400" dirty="0">
                <a:latin typeface="+mn-lt"/>
              </a:rPr>
            </a:br>
            <a:r>
              <a:rPr lang="en-US" altLang="en-US" sz="2400" dirty="0">
                <a:latin typeface="+mn-lt"/>
              </a:rPr>
              <a:t>world today . . . </a:t>
            </a:r>
          </a:p>
          <a:p>
            <a:pPr>
              <a:lnSpc>
                <a:spcPct val="100000"/>
              </a:lnSpc>
              <a:spcBef>
                <a:spcPct val="0"/>
              </a:spcBef>
              <a:buFontTx/>
              <a:buNone/>
            </a:pPr>
            <a:endParaRPr lang="en-US" altLang="en-US" sz="2400" dirty="0">
              <a:latin typeface="+mn-lt"/>
            </a:endParaRPr>
          </a:p>
          <a:p>
            <a:pPr>
              <a:lnSpc>
                <a:spcPct val="100000"/>
              </a:lnSpc>
              <a:spcBef>
                <a:spcPct val="0"/>
              </a:spcBef>
              <a:buFontTx/>
              <a:buNone/>
            </a:pPr>
            <a:r>
              <a:rPr lang="en-US" altLang="en-US" sz="2400" dirty="0">
                <a:latin typeface="+mn-lt"/>
              </a:rPr>
              <a:t>What </a:t>
            </a:r>
            <a:r>
              <a:rPr lang="en-US" altLang="en-US" sz="2400" u="sng" dirty="0">
                <a:latin typeface="+mn-lt"/>
              </a:rPr>
              <a:t>three things </a:t>
            </a:r>
            <a:r>
              <a:rPr lang="en-US" altLang="en-US" sz="2400" dirty="0">
                <a:latin typeface="+mn-lt"/>
              </a:rPr>
              <a:t>do you care about or would like to change?</a:t>
            </a:r>
          </a:p>
        </p:txBody>
      </p:sp>
      <p:sp>
        <p:nvSpPr>
          <p:cNvPr id="9" name="TextBox 8">
            <a:extLst>
              <a:ext uri="{FF2B5EF4-FFF2-40B4-BE49-F238E27FC236}">
                <a16:creationId xmlns:a16="http://schemas.microsoft.com/office/drawing/2014/main" xmlns="" id="{0A657F2F-C344-884C-9691-409DB00C8520}"/>
              </a:ext>
            </a:extLst>
          </p:cNvPr>
          <p:cNvSpPr txBox="1"/>
          <p:nvPr/>
        </p:nvSpPr>
        <p:spPr>
          <a:xfrm>
            <a:off x="4671195" y="3982702"/>
            <a:ext cx="39676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____________________________</a:t>
            </a:r>
          </a:p>
          <a:p>
            <a:endParaRPr lang="en-US" dirty="0"/>
          </a:p>
          <a:p>
            <a:pPr marL="285750" indent="-285750">
              <a:buFont typeface="Arial" panose="020B0604020202020204" pitchFamily="34" charset="0"/>
              <a:buChar char="•"/>
            </a:pPr>
            <a:endParaRPr lang="en-US" dirty="0"/>
          </a:p>
        </p:txBody>
      </p:sp>
      <p:sp>
        <p:nvSpPr>
          <p:cNvPr id="10" name="Footer Placeholder 9">
            <a:extLst>
              <a:ext uri="{FF2B5EF4-FFF2-40B4-BE49-F238E27FC236}">
                <a16:creationId xmlns:a16="http://schemas.microsoft.com/office/drawing/2014/main" xmlns="" id="{3A4E8DC7-CC0A-514C-B898-073A4A95B2ED}"/>
              </a:ext>
            </a:extLst>
          </p:cNvPr>
          <p:cNvSpPr>
            <a:spLocks noGrp="1"/>
          </p:cNvSpPr>
          <p:nvPr>
            <p:ph type="ftr" sz="quarter" idx="11"/>
          </p:nvPr>
        </p:nvSpPr>
        <p:spPr/>
        <p:txBody>
          <a:bodyPr/>
          <a:lstStyle/>
          <a:p>
            <a:pPr algn="r"/>
            <a:fld id="{9E46C11A-5D65-8E4B-ADD9-070D4AC16440}" type="slidenum">
              <a:rPr lang="en-US" smtClean="0"/>
              <a:t>4</a:t>
            </a:fld>
            <a:endParaRPr lang="en-US" dirty="0"/>
          </a:p>
        </p:txBody>
      </p:sp>
    </p:spTree>
    <p:extLst>
      <p:ext uri="{BB962C8B-B14F-4D97-AF65-F5344CB8AC3E}">
        <p14:creationId xmlns:p14="http://schemas.microsoft.com/office/powerpoint/2010/main" val="622143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156519" y="101791"/>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rPr>
              <a:t>THE BIG IDEAS</a:t>
            </a:r>
          </a:p>
        </p:txBody>
      </p:sp>
      <p:sp>
        <p:nvSpPr>
          <p:cNvPr id="14" name="Freeform 13">
            <a:extLst>
              <a:ext uri="{FF2B5EF4-FFF2-40B4-BE49-F238E27FC236}">
                <a16:creationId xmlns:a16="http://schemas.microsoft.com/office/drawing/2014/main" xmlns="" id="{EA7F7280-4FBF-064E-90E9-F348AEE4F4EA}"/>
              </a:ext>
            </a:extLst>
          </p:cNvPr>
          <p:cNvSpPr/>
          <p:nvPr/>
        </p:nvSpPr>
        <p:spPr>
          <a:xfrm>
            <a:off x="892098" y="1931099"/>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Register</a:t>
            </a:r>
          </a:p>
        </p:txBody>
      </p:sp>
      <p:sp>
        <p:nvSpPr>
          <p:cNvPr id="15" name="Freeform 14">
            <a:extLst>
              <a:ext uri="{FF2B5EF4-FFF2-40B4-BE49-F238E27FC236}">
                <a16:creationId xmlns:a16="http://schemas.microsoft.com/office/drawing/2014/main" xmlns="" id="{49D3AA80-BEEA-8746-BF96-01939A481F5A}"/>
              </a:ext>
            </a:extLst>
          </p:cNvPr>
          <p:cNvSpPr/>
          <p:nvPr/>
        </p:nvSpPr>
        <p:spPr>
          <a:xfrm>
            <a:off x="3362560" y="1931099"/>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Commit</a:t>
            </a:r>
          </a:p>
        </p:txBody>
      </p:sp>
      <p:sp>
        <p:nvSpPr>
          <p:cNvPr id="17" name="Freeform 16">
            <a:extLst>
              <a:ext uri="{FF2B5EF4-FFF2-40B4-BE49-F238E27FC236}">
                <a16:creationId xmlns:a16="http://schemas.microsoft.com/office/drawing/2014/main" xmlns="" id="{6ABC1579-08AA-C846-A44F-43295B8A73F3}"/>
              </a:ext>
            </a:extLst>
          </p:cNvPr>
          <p:cNvSpPr/>
          <p:nvPr/>
        </p:nvSpPr>
        <p:spPr>
          <a:xfrm>
            <a:off x="5833022" y="1947531"/>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Vote</a:t>
            </a:r>
          </a:p>
        </p:txBody>
      </p:sp>
      <p:sp>
        <p:nvSpPr>
          <p:cNvPr id="2" name="TextBox 1">
            <a:extLst>
              <a:ext uri="{FF2B5EF4-FFF2-40B4-BE49-F238E27FC236}">
                <a16:creationId xmlns:a16="http://schemas.microsoft.com/office/drawing/2014/main" xmlns="" id="{D1A149BA-9E75-EF45-90C5-8349A8E6289F}"/>
              </a:ext>
            </a:extLst>
          </p:cNvPr>
          <p:cNvSpPr txBox="1"/>
          <p:nvPr/>
        </p:nvSpPr>
        <p:spPr>
          <a:xfrm>
            <a:off x="2082172" y="1427354"/>
            <a:ext cx="631798" cy="707886"/>
          </a:xfrm>
          <a:prstGeom prst="rect">
            <a:avLst/>
          </a:prstGeom>
          <a:solidFill>
            <a:srgbClr val="C00000"/>
          </a:solidFill>
        </p:spPr>
        <p:txBody>
          <a:bodyPr wrap="square" rtlCol="0">
            <a:spAutoFit/>
          </a:bodyPr>
          <a:lstStyle/>
          <a:p>
            <a:pPr algn="ctr"/>
            <a:r>
              <a:rPr lang="en-US" sz="4000" dirty="0">
                <a:solidFill>
                  <a:schemeClr val="bg1"/>
                </a:solidFill>
              </a:rPr>
              <a:t>1</a:t>
            </a:r>
          </a:p>
        </p:txBody>
      </p:sp>
      <p:sp>
        <p:nvSpPr>
          <p:cNvPr id="6" name="TextBox 5">
            <a:extLst>
              <a:ext uri="{FF2B5EF4-FFF2-40B4-BE49-F238E27FC236}">
                <a16:creationId xmlns:a16="http://schemas.microsoft.com/office/drawing/2014/main" xmlns="" id="{C9E62050-2DE7-8B44-9469-2257E26FE26C}"/>
              </a:ext>
            </a:extLst>
          </p:cNvPr>
          <p:cNvSpPr txBox="1"/>
          <p:nvPr/>
        </p:nvSpPr>
        <p:spPr>
          <a:xfrm>
            <a:off x="4185931" y="1427354"/>
            <a:ext cx="631798" cy="707886"/>
          </a:xfrm>
          <a:prstGeom prst="rect">
            <a:avLst/>
          </a:prstGeom>
          <a:solidFill>
            <a:srgbClr val="C00000"/>
          </a:solidFill>
        </p:spPr>
        <p:txBody>
          <a:bodyPr wrap="square" rtlCol="0">
            <a:spAutoFit/>
          </a:bodyPr>
          <a:lstStyle/>
          <a:p>
            <a:pPr algn="ctr"/>
            <a:r>
              <a:rPr lang="en-US" sz="4000" dirty="0">
                <a:solidFill>
                  <a:schemeClr val="bg1"/>
                </a:solidFill>
              </a:rPr>
              <a:t>2</a:t>
            </a:r>
          </a:p>
        </p:txBody>
      </p:sp>
      <p:sp>
        <p:nvSpPr>
          <p:cNvPr id="7" name="TextBox 6">
            <a:extLst>
              <a:ext uri="{FF2B5EF4-FFF2-40B4-BE49-F238E27FC236}">
                <a16:creationId xmlns:a16="http://schemas.microsoft.com/office/drawing/2014/main" xmlns="" id="{3187DE27-01A1-B846-821D-D395EB2EA5F9}"/>
              </a:ext>
            </a:extLst>
          </p:cNvPr>
          <p:cNvSpPr txBox="1"/>
          <p:nvPr/>
        </p:nvSpPr>
        <p:spPr>
          <a:xfrm>
            <a:off x="6430642" y="1413234"/>
            <a:ext cx="631798" cy="707886"/>
          </a:xfrm>
          <a:prstGeom prst="rect">
            <a:avLst/>
          </a:prstGeom>
          <a:solidFill>
            <a:srgbClr val="C00000"/>
          </a:solidFill>
        </p:spPr>
        <p:txBody>
          <a:bodyPr wrap="square" rtlCol="0">
            <a:spAutoFit/>
          </a:bodyPr>
          <a:lstStyle/>
          <a:p>
            <a:pPr algn="ctr"/>
            <a:r>
              <a:rPr lang="en-US" sz="4000" dirty="0">
                <a:solidFill>
                  <a:schemeClr val="bg1"/>
                </a:solidFill>
              </a:rPr>
              <a:t>3</a:t>
            </a:r>
          </a:p>
        </p:txBody>
      </p:sp>
      <p:sp>
        <p:nvSpPr>
          <p:cNvPr id="3" name="TextBox 2">
            <a:extLst>
              <a:ext uri="{FF2B5EF4-FFF2-40B4-BE49-F238E27FC236}">
                <a16:creationId xmlns:a16="http://schemas.microsoft.com/office/drawing/2014/main" xmlns="" id="{B64F7489-B132-D54A-9B34-7C668E0C8BD9}"/>
              </a:ext>
            </a:extLst>
          </p:cNvPr>
          <p:cNvSpPr txBox="1"/>
          <p:nvPr/>
        </p:nvSpPr>
        <p:spPr>
          <a:xfrm>
            <a:off x="734822" y="3219295"/>
            <a:ext cx="2557346" cy="163121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At least 17 and a citizen</a:t>
            </a:r>
          </a:p>
          <a:p>
            <a:pPr marL="285750" indent="-285750">
              <a:spcBef>
                <a:spcPts val="1200"/>
              </a:spcBef>
              <a:buFont typeface="Arial" panose="020B0604020202020204" pitchFamily="34" charset="0"/>
              <a:buChar char="•"/>
            </a:pPr>
            <a:r>
              <a:rPr lang="en-US" sz="1600" dirty="0"/>
              <a:t>Forms available online and from LWV</a:t>
            </a:r>
          </a:p>
          <a:p>
            <a:pPr marL="285750" indent="-285750">
              <a:spcBef>
                <a:spcPts val="1200"/>
              </a:spcBef>
              <a:buFont typeface="Arial" panose="020B0604020202020204" pitchFamily="34" charset="0"/>
              <a:buChar char="•"/>
            </a:pPr>
            <a:r>
              <a:rPr lang="en-US" sz="1600" dirty="0"/>
              <a:t>DEADLINE: 21 days before election</a:t>
            </a:r>
          </a:p>
        </p:txBody>
      </p:sp>
      <p:sp>
        <p:nvSpPr>
          <p:cNvPr id="9" name="TextBox 8">
            <a:extLst>
              <a:ext uri="{FF2B5EF4-FFF2-40B4-BE49-F238E27FC236}">
                <a16:creationId xmlns:a16="http://schemas.microsoft.com/office/drawing/2014/main" xmlns="" id="{18B8F39F-82A7-E34C-8D76-2E810CA017CD}"/>
              </a:ext>
            </a:extLst>
          </p:cNvPr>
          <p:cNvSpPr txBox="1"/>
          <p:nvPr/>
        </p:nvSpPr>
        <p:spPr>
          <a:xfrm>
            <a:off x="3455115" y="3207605"/>
            <a:ext cx="2557346" cy="18774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Apply for a vote-by-mail ballot (online and from LWV)</a:t>
            </a:r>
          </a:p>
          <a:p>
            <a:pPr marL="285750" indent="-285750">
              <a:spcBef>
                <a:spcPts val="1200"/>
              </a:spcBef>
              <a:buFont typeface="Arial" panose="020B0604020202020204" pitchFamily="34" charset="0"/>
              <a:buChar char="•"/>
            </a:pPr>
            <a:r>
              <a:rPr lang="en-US" sz="1600" dirty="0"/>
              <a:t>DEADLINE: 7 days before Election</a:t>
            </a:r>
          </a:p>
          <a:p>
            <a:pPr marL="285750" indent="-285750">
              <a:spcBef>
                <a:spcPts val="1200"/>
              </a:spcBef>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xmlns="" id="{30E99ACC-1300-FD44-8B1A-950EFDF55DE3}"/>
              </a:ext>
            </a:extLst>
          </p:cNvPr>
          <p:cNvSpPr txBox="1"/>
          <p:nvPr/>
        </p:nvSpPr>
        <p:spPr>
          <a:xfrm>
            <a:off x="6055506" y="3207605"/>
            <a:ext cx="2804234" cy="203132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Complete your mail-in ballot</a:t>
            </a:r>
          </a:p>
          <a:p>
            <a:pPr marL="285750" indent="-285750">
              <a:spcBef>
                <a:spcPts val="1200"/>
              </a:spcBef>
              <a:buFont typeface="Arial" panose="020B0604020202020204" pitchFamily="34" charset="0"/>
              <a:buChar char="•"/>
            </a:pPr>
            <a:r>
              <a:rPr lang="en-US" sz="1600" dirty="0"/>
              <a:t>Mail your ballot</a:t>
            </a:r>
          </a:p>
          <a:p>
            <a:pPr marL="285750" indent="-285750">
              <a:spcBef>
                <a:spcPts val="1200"/>
              </a:spcBef>
              <a:buFont typeface="Arial" panose="020B0604020202020204" pitchFamily="34" charset="0"/>
              <a:buChar char="•"/>
            </a:pPr>
            <a:r>
              <a:rPr lang="en-US" sz="1600" dirty="0"/>
              <a:t>DEADLINE: Postmarked no later than Election Day</a:t>
            </a:r>
          </a:p>
          <a:p>
            <a:pPr marL="285750" indent="-285750">
              <a:spcBef>
                <a:spcPts val="1200"/>
              </a:spcBef>
              <a:buFont typeface="Arial" panose="020B0604020202020204" pitchFamily="34" charset="0"/>
              <a:buChar char="•"/>
            </a:pPr>
            <a:endParaRPr lang="en-US" sz="1600" dirty="0"/>
          </a:p>
        </p:txBody>
      </p:sp>
      <p:pic>
        <p:nvPicPr>
          <p:cNvPr id="13" name="Picture 3" descr="A screenshot of a cell phone&#10;&#10;Description automatically generated">
            <a:extLst>
              <a:ext uri="{FF2B5EF4-FFF2-40B4-BE49-F238E27FC236}">
                <a16:creationId xmlns:a16="http://schemas.microsoft.com/office/drawing/2014/main" xmlns="" id="{0645EE12-85F6-3540-A9D8-8B8ABB8BA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713970" y="5046541"/>
            <a:ext cx="4137536" cy="14459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xmlns="" id="{C5324DE3-B349-6947-95A4-4B15961BB224}"/>
              </a:ext>
            </a:extLst>
          </p:cNvPr>
          <p:cNvCxnSpPr>
            <a:cxnSpLocks/>
          </p:cNvCxnSpPr>
          <p:nvPr/>
        </p:nvCxnSpPr>
        <p:spPr>
          <a:xfrm>
            <a:off x="3335213" y="3869647"/>
            <a:ext cx="0" cy="1117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5D7968-40B7-BA46-AAF0-AC49EC1B1D7A}"/>
              </a:ext>
            </a:extLst>
          </p:cNvPr>
          <p:cNvCxnSpPr>
            <a:cxnSpLocks/>
          </p:cNvCxnSpPr>
          <p:nvPr/>
        </p:nvCxnSpPr>
        <p:spPr>
          <a:xfrm flipV="1">
            <a:off x="2309574" y="4034903"/>
            <a:ext cx="81171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5F58FEA-7DC0-0C4C-BCB2-2B8B6DE30E9D}"/>
              </a:ext>
            </a:extLst>
          </p:cNvPr>
          <p:cNvCxnSpPr>
            <a:cxnSpLocks/>
          </p:cNvCxnSpPr>
          <p:nvPr/>
        </p:nvCxnSpPr>
        <p:spPr>
          <a:xfrm>
            <a:off x="3335213" y="3869647"/>
            <a:ext cx="40585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083A808-3292-E246-B623-8F23D59870C7}"/>
              </a:ext>
            </a:extLst>
          </p:cNvPr>
          <p:cNvCxnSpPr>
            <a:cxnSpLocks/>
          </p:cNvCxnSpPr>
          <p:nvPr/>
        </p:nvCxnSpPr>
        <p:spPr>
          <a:xfrm>
            <a:off x="3121286" y="4037300"/>
            <a:ext cx="0" cy="949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87A399C-26C8-FA45-8AEF-7254FE9215D8}"/>
              </a:ext>
            </a:extLst>
          </p:cNvPr>
          <p:cNvSpPr txBox="1"/>
          <p:nvPr/>
        </p:nvSpPr>
        <p:spPr>
          <a:xfrm>
            <a:off x="3972272" y="5682477"/>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dirty="0">
                <a:solidFill>
                  <a:srgbClr val="C00000"/>
                </a:solidFill>
                <a:latin typeface="American Typewriter" panose="02090604020004020304" pitchFamily="18" charset="77"/>
              </a:rPr>
              <a:t>Text for help</a:t>
            </a:r>
          </a:p>
        </p:txBody>
      </p:sp>
      <p:sp>
        <p:nvSpPr>
          <p:cNvPr id="4" name="Footer Placeholder 3">
            <a:extLst>
              <a:ext uri="{FF2B5EF4-FFF2-40B4-BE49-F238E27FC236}">
                <a16:creationId xmlns:a16="http://schemas.microsoft.com/office/drawing/2014/main" xmlns="" id="{728AC726-F595-A144-81C7-2A6C0C87F0F1}"/>
              </a:ext>
            </a:extLst>
          </p:cNvPr>
          <p:cNvSpPr>
            <a:spLocks noGrp="1"/>
          </p:cNvSpPr>
          <p:nvPr>
            <p:ph type="ftr" sz="quarter" idx="11"/>
          </p:nvPr>
        </p:nvSpPr>
        <p:spPr>
          <a:xfrm>
            <a:off x="5661200" y="6233260"/>
            <a:ext cx="3086100" cy="365125"/>
          </a:xfrm>
        </p:spPr>
        <p:txBody>
          <a:bodyPr/>
          <a:lstStyle/>
          <a:p>
            <a:pPr algn="r"/>
            <a:fld id="{9009B50C-F0AA-EC4F-B208-66C608D73393}" type="slidenum">
              <a:rPr lang="en-US" smtClean="0"/>
              <a:t>40</a:t>
            </a:fld>
            <a:endParaRPr lang="en-US" dirty="0"/>
          </a:p>
        </p:txBody>
      </p:sp>
    </p:spTree>
    <p:extLst>
      <p:ext uri="{BB962C8B-B14F-4D97-AF65-F5344CB8AC3E}">
        <p14:creationId xmlns:p14="http://schemas.microsoft.com/office/powerpoint/2010/main" val="192641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 grpId="0" animBg="1"/>
      <p:bldP spid="6" grpId="0" animBg="1"/>
      <p:bldP spid="7" grpId="0" animBg="1"/>
      <p:bldP spid="3" grpId="0"/>
      <p:bldP spid="9" grpId="0"/>
      <p:bldP spid="12" grpId="0"/>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0"/>
            <a:ext cx="9144000" cy="15200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718564" y="312737"/>
            <a:ext cx="7126025" cy="12073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5400" b="1" dirty="0">
                <a:latin typeface="+mn-lt"/>
              </a:rPr>
              <a:t>Do you know . . .</a:t>
            </a:r>
          </a:p>
        </p:txBody>
      </p:sp>
      <p:sp>
        <p:nvSpPr>
          <p:cNvPr id="4" name="Footer Placeholder 3">
            <a:extLst>
              <a:ext uri="{FF2B5EF4-FFF2-40B4-BE49-F238E27FC236}">
                <a16:creationId xmlns:a16="http://schemas.microsoft.com/office/drawing/2014/main" xmlns="" id="{728AC726-F595-A144-81C7-2A6C0C87F0F1}"/>
              </a:ext>
            </a:extLst>
          </p:cNvPr>
          <p:cNvSpPr>
            <a:spLocks noGrp="1"/>
          </p:cNvSpPr>
          <p:nvPr>
            <p:ph type="ftr" sz="quarter" idx="11"/>
          </p:nvPr>
        </p:nvSpPr>
        <p:spPr>
          <a:xfrm>
            <a:off x="5661200" y="6233260"/>
            <a:ext cx="3086100" cy="365125"/>
          </a:xfrm>
        </p:spPr>
        <p:txBody>
          <a:bodyPr/>
          <a:lstStyle/>
          <a:p>
            <a:pPr algn="r"/>
            <a:fld id="{9009B50C-F0AA-EC4F-B208-66C608D73393}" type="slidenum">
              <a:rPr lang="en-US" smtClean="0"/>
              <a:t>41</a:t>
            </a:fld>
            <a:endParaRPr lang="en-US" dirty="0"/>
          </a:p>
        </p:txBody>
      </p:sp>
      <p:sp>
        <p:nvSpPr>
          <p:cNvPr id="11" name="TextBox 10">
            <a:extLst>
              <a:ext uri="{FF2B5EF4-FFF2-40B4-BE49-F238E27FC236}">
                <a16:creationId xmlns:a16="http://schemas.microsoft.com/office/drawing/2014/main" xmlns="" id="{590A6578-E764-E942-A652-B0E9047B4CA5}"/>
              </a:ext>
            </a:extLst>
          </p:cNvPr>
          <p:cNvSpPr txBox="1"/>
          <p:nvPr/>
        </p:nvSpPr>
        <p:spPr>
          <a:xfrm>
            <a:off x="941330" y="1984809"/>
            <a:ext cx="7805970" cy="4093428"/>
          </a:xfrm>
          <a:prstGeom prst="rect">
            <a:avLst/>
          </a:prstGeom>
          <a:noFill/>
        </p:spPr>
        <p:txBody>
          <a:bodyPr wrap="square" rtlCol="0">
            <a:spAutoFit/>
          </a:bodyPr>
          <a:lstStyle/>
          <a:p>
            <a:pPr marL="400050" indent="-400050" algn="l">
              <a:spcBef>
                <a:spcPts val="1200"/>
              </a:spcBef>
              <a:buFont typeface="+mj-lt"/>
              <a:buAutoNum type="arabicPeriod"/>
            </a:pPr>
            <a:r>
              <a:rPr lang="en-US" sz="2000" dirty="0"/>
              <a:t>What is a Primary Election? In NJ, who can vote </a:t>
            </a:r>
            <a:br>
              <a:rPr lang="en-US" sz="2000" dirty="0"/>
            </a:br>
            <a:r>
              <a:rPr lang="en-US" sz="2000" dirty="0"/>
              <a:t>in a Primary?</a:t>
            </a:r>
          </a:p>
          <a:p>
            <a:pPr marL="400050" indent="-400050" algn="l">
              <a:spcBef>
                <a:spcPts val="1200"/>
              </a:spcBef>
              <a:buFont typeface="+mj-lt"/>
              <a:buAutoNum type="arabicPeriod"/>
            </a:pPr>
            <a:r>
              <a:rPr lang="en-US" sz="2000" dirty="0"/>
              <a:t>Where can you get a copy of the voter registration form?</a:t>
            </a:r>
          </a:p>
          <a:p>
            <a:pPr marL="400050" indent="-400050" algn="l">
              <a:spcBef>
                <a:spcPts val="1200"/>
              </a:spcBef>
              <a:buFont typeface="+mj-lt"/>
              <a:buAutoNum type="arabicPeriod"/>
            </a:pPr>
            <a:r>
              <a:rPr lang="en-US" sz="2000" dirty="0"/>
              <a:t>What is the deadline for mailing a vote-by-mail ballot?</a:t>
            </a:r>
          </a:p>
          <a:p>
            <a:pPr marL="400050" indent="-400050" algn="l">
              <a:spcBef>
                <a:spcPts val="1200"/>
              </a:spcBef>
              <a:buFont typeface="+mj-lt"/>
              <a:buAutoNum type="arabicPeriod"/>
            </a:pPr>
            <a:r>
              <a:rPr lang="en-US" sz="2000" dirty="0"/>
              <a:t>Who can you text for help about voting? Where can you find that text number?</a:t>
            </a:r>
          </a:p>
          <a:p>
            <a:pPr marL="400050" indent="-400050" algn="l">
              <a:spcBef>
                <a:spcPts val="1200"/>
              </a:spcBef>
              <a:buFont typeface="+mj-lt"/>
              <a:buAutoNum type="arabicPeriod"/>
            </a:pPr>
            <a:r>
              <a:rPr lang="en-US" sz="2000" dirty="0"/>
              <a:t>Why is it extra important this year to be a voting advocate?</a:t>
            </a:r>
          </a:p>
          <a:p>
            <a:pPr marL="400050" indent="-400050" algn="l">
              <a:spcBef>
                <a:spcPts val="1200"/>
              </a:spcBef>
              <a:buFont typeface="+mj-lt"/>
              <a:buAutoNum type="arabicPeriod"/>
            </a:pPr>
            <a:r>
              <a:rPr lang="en-US" sz="2000" dirty="0"/>
              <a:t>Where can you find information to help you help others register and vote?</a:t>
            </a:r>
          </a:p>
          <a:p>
            <a:pPr marL="457200" indent="-457200" algn="l">
              <a:spcBef>
                <a:spcPts val="1200"/>
              </a:spcBef>
              <a:buFont typeface="+mj-lt"/>
              <a:buAutoNum type="arabicPeriod"/>
            </a:pPr>
            <a:endParaRPr lang="en-US" sz="2000" dirty="0"/>
          </a:p>
        </p:txBody>
      </p:sp>
      <p:pic>
        <p:nvPicPr>
          <p:cNvPr id="26" name="Picture 25">
            <a:extLst>
              <a:ext uri="{FF2B5EF4-FFF2-40B4-BE49-F238E27FC236}">
                <a16:creationId xmlns:a16="http://schemas.microsoft.com/office/drawing/2014/main" xmlns="" id="{47937A82-DCF6-DA49-A02E-63C266D14F3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87" b="97464" l="546" r="95082">
                        <a14:foregroundMark x1="7104" y1="29710" x2="36066" y2="10145"/>
                        <a14:foregroundMark x1="36066" y1="10145" x2="77049" y2="13043"/>
                        <a14:foregroundMark x1="77049" y1="13043" x2="81421" y2="33696"/>
                        <a14:foregroundMark x1="42077" y1="4348" x2="81421" y2="13406"/>
                        <a14:foregroundMark x1="81421" y1="13406" x2="81421" y2="13768"/>
                        <a14:foregroundMark x1="85246" y1="26449" x2="72131" y2="46739"/>
                        <a14:foregroundMark x1="60656" y1="2899" x2="35519" y2="2899"/>
                        <a14:foregroundMark x1="38798" y1="1087" x2="38798" y2="1087"/>
                        <a14:foregroundMark x1="88525" y1="21014" x2="88525" y2="38406"/>
                        <a14:foregroundMark x1="40437" y1="88406" x2="59016" y2="93478"/>
                        <a14:foregroundMark x1="48087" y1="97826" x2="55738" y2="96739"/>
                        <a14:foregroundMark x1="92350" y1="27536" x2="95628" y2="29348"/>
                        <a14:foregroundMark x1="10387" y1="25520" x2="25137" y2="32971"/>
                        <a14:foregroundMark x1="25137" y1="32971" x2="24590" y2="33333"/>
                        <a14:foregroundMark x1="7951" y1="26087" x2="12568" y2="34420"/>
                        <a14:foregroundMark x1="12568" y1="34420" x2="20765" y2="33696"/>
                        <a14:foregroundMark x1="1639" y1="22101" x2="4372" y2="30072"/>
                        <a14:foregroundMark x1="546" y1="23551" x2="14208" y2="10870"/>
                        <a14:backgroundMark x1="2732" y1="16304" x2="1093" y2="20652"/>
                        <a14:backgroundMark x1="1093" y1="18478" x2="1093" y2="22182"/>
                        <a14:backgroundMark x1="4918" y1="50000" x2="4918" y2="50000"/>
                      </a14:backgroundRemoval>
                    </a14:imgEffect>
                  </a14:imgLayer>
                </a14:imgProps>
              </a:ext>
              <a:ext uri="{28A0092B-C50C-407E-A947-70E740481C1C}">
                <a14:useLocalDpi xmlns:a14="http://schemas.microsoft.com/office/drawing/2010/main"/>
              </a:ext>
            </a:extLst>
          </a:blip>
          <a:stretch>
            <a:fillRect/>
          </a:stretch>
        </p:blipFill>
        <p:spPr>
          <a:xfrm>
            <a:off x="6512152" y="259616"/>
            <a:ext cx="1553820" cy="2356342"/>
          </a:xfrm>
          <a:prstGeom prst="rect">
            <a:avLst/>
          </a:prstGeom>
        </p:spPr>
      </p:pic>
    </p:spTree>
    <p:extLst>
      <p:ext uri="{BB962C8B-B14F-4D97-AF65-F5344CB8AC3E}">
        <p14:creationId xmlns:p14="http://schemas.microsoft.com/office/powerpoint/2010/main" val="2662421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4A5B6E1-1812-AA4A-8300-F1597F162A9B}"/>
              </a:ext>
            </a:extLst>
          </p:cNvPr>
          <p:cNvSpPr/>
          <p:nvPr/>
        </p:nvSpPr>
        <p:spPr>
          <a:xfrm>
            <a:off x="0" y="468"/>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E37682D2-4898-1246-AFEB-56613BDB0ED0}"/>
              </a:ext>
            </a:extLst>
          </p:cNvPr>
          <p:cNvSpPr txBox="1">
            <a:spLocks noChangeArrowheads="1"/>
          </p:cNvSpPr>
          <p:nvPr/>
        </p:nvSpPr>
        <p:spPr>
          <a:xfrm>
            <a:off x="441026" y="297983"/>
            <a:ext cx="4946832" cy="1325563"/>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dirty="0">
                <a:latin typeface="+mn-lt"/>
              </a:rPr>
              <a:t>Be a Voting Advocate</a:t>
            </a:r>
          </a:p>
          <a:p>
            <a:pPr algn="l">
              <a:lnSpc>
                <a:spcPct val="110000"/>
              </a:lnSpc>
            </a:pPr>
            <a:r>
              <a:rPr lang="en-US" altLang="en-US" sz="3200" b="1" dirty="0">
                <a:latin typeface="+mn-lt"/>
              </a:rPr>
              <a:t>Help others register and vote from home</a:t>
            </a:r>
          </a:p>
        </p:txBody>
      </p:sp>
      <p:sp>
        <p:nvSpPr>
          <p:cNvPr id="2" name="TextBox 1">
            <a:extLst>
              <a:ext uri="{FF2B5EF4-FFF2-40B4-BE49-F238E27FC236}">
                <a16:creationId xmlns:a16="http://schemas.microsoft.com/office/drawing/2014/main" xmlns="" id="{6F0BE19D-BF0B-BF42-9E68-D8A0E479DB0E}"/>
              </a:ext>
            </a:extLst>
          </p:cNvPr>
          <p:cNvSpPr txBox="1"/>
          <p:nvPr/>
        </p:nvSpPr>
        <p:spPr>
          <a:xfrm>
            <a:off x="725451" y="2392323"/>
            <a:ext cx="4377981" cy="170816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Apply what you’ve learned to help the people in  your household</a:t>
            </a:r>
          </a:p>
          <a:p>
            <a:pPr marL="285750" indent="-285750">
              <a:spcBef>
                <a:spcPts val="600"/>
              </a:spcBef>
              <a:buFont typeface="Arial" panose="020B0604020202020204" pitchFamily="34" charset="0"/>
              <a:buChar char="•"/>
            </a:pPr>
            <a:r>
              <a:rPr lang="en-US" dirty="0"/>
              <a:t>There is a Toolkit to help you</a:t>
            </a:r>
          </a:p>
          <a:p>
            <a:pPr lvl="1">
              <a:spcBef>
                <a:spcPts val="600"/>
              </a:spcBef>
            </a:pPr>
            <a:r>
              <a:rPr lang="en-US" dirty="0"/>
              <a:t>[LINK TO TOOLKIT] </a:t>
            </a:r>
          </a:p>
          <a:p>
            <a:pPr marL="285750" indent="-285750">
              <a:spcBef>
                <a:spcPts val="600"/>
              </a:spcBef>
              <a:buFont typeface="Arial" panose="020B0604020202020204" pitchFamily="34" charset="0"/>
              <a:buChar char="•"/>
            </a:pPr>
            <a:r>
              <a:rPr lang="en-US" dirty="0"/>
              <a:t>Report back and tell us your experience</a:t>
            </a:r>
            <a:endParaRPr lang="en-US" sz="1600" i="1" dirty="0"/>
          </a:p>
        </p:txBody>
      </p:sp>
      <p:grpSp>
        <p:nvGrpSpPr>
          <p:cNvPr id="12" name="Group 11">
            <a:extLst>
              <a:ext uri="{FF2B5EF4-FFF2-40B4-BE49-F238E27FC236}">
                <a16:creationId xmlns:a16="http://schemas.microsoft.com/office/drawing/2014/main" xmlns="" id="{A3B25A9A-D338-8B47-A72D-3B766273790E}"/>
              </a:ext>
            </a:extLst>
          </p:cNvPr>
          <p:cNvGrpSpPr/>
          <p:nvPr/>
        </p:nvGrpSpPr>
        <p:grpSpPr>
          <a:xfrm>
            <a:off x="5099867" y="493094"/>
            <a:ext cx="3754337" cy="935340"/>
            <a:chOff x="479817" y="1828800"/>
            <a:chExt cx="7942966" cy="4352544"/>
          </a:xfrm>
        </p:grpSpPr>
        <p:graphicFrame>
          <p:nvGraphicFramePr>
            <p:cNvPr id="13" name="Content Placeholder 1">
              <a:extLst>
                <a:ext uri="{FF2B5EF4-FFF2-40B4-BE49-F238E27FC236}">
                  <a16:creationId xmlns:a16="http://schemas.microsoft.com/office/drawing/2014/main" xmlns="" id="{78DBA9CD-D7B1-894E-BF1F-63E22ABB2E4E}"/>
                </a:ext>
              </a:extLst>
            </p:cNvPr>
            <p:cNvGraphicFramePr>
              <a:graphicFrameLocks/>
            </p:cNvGraphicFramePr>
            <p:nvPr>
              <p:extLst>
                <p:ext uri="{D42A27DB-BD31-4B8C-83A1-F6EECF244321}">
                  <p14:modId xmlns:p14="http://schemas.microsoft.com/office/powerpoint/2010/main" val="3452169787"/>
                </p:ext>
              </p:extLst>
            </p:nvPr>
          </p:nvGraphicFramePr>
          <p:xfrm>
            <a:off x="628650" y="1828800"/>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DD33AD89-3FFB-EB4B-B0FD-40D21AB09C92}"/>
                </a:ext>
              </a:extLst>
            </p:cNvPr>
            <p:cNvSpPr txBox="1"/>
            <p:nvPr/>
          </p:nvSpPr>
          <p:spPr>
            <a:xfrm>
              <a:off x="479817" y="2706031"/>
              <a:ext cx="631798" cy="1093199"/>
            </a:xfrm>
            <a:prstGeom prst="rect">
              <a:avLst/>
            </a:prstGeom>
            <a:solidFill>
              <a:srgbClr val="C00000"/>
            </a:solidFill>
          </p:spPr>
          <p:txBody>
            <a:bodyPr wrap="square" rtlCol="0">
              <a:spAutoFit/>
            </a:bodyPr>
            <a:lstStyle/>
            <a:p>
              <a:pPr algn="ctr"/>
              <a:r>
                <a:rPr lang="en-US" sz="1200" dirty="0">
                  <a:solidFill>
                    <a:schemeClr val="bg1"/>
                  </a:solidFill>
                </a:rPr>
                <a:t>1</a:t>
              </a:r>
            </a:p>
          </p:txBody>
        </p:sp>
        <p:sp>
          <p:nvSpPr>
            <p:cNvPr id="15" name="TextBox 14">
              <a:extLst>
                <a:ext uri="{FF2B5EF4-FFF2-40B4-BE49-F238E27FC236}">
                  <a16:creationId xmlns:a16="http://schemas.microsoft.com/office/drawing/2014/main" xmlns="" id="{292BBBF2-205C-9046-808C-0563F0F216BF}"/>
                </a:ext>
              </a:extLst>
            </p:cNvPr>
            <p:cNvSpPr txBox="1"/>
            <p:nvPr/>
          </p:nvSpPr>
          <p:spPr>
            <a:xfrm>
              <a:off x="3207939" y="2706031"/>
              <a:ext cx="631798" cy="1093199"/>
            </a:xfrm>
            <a:prstGeom prst="rect">
              <a:avLst/>
            </a:prstGeom>
            <a:solidFill>
              <a:srgbClr val="C00000"/>
            </a:solidFill>
          </p:spPr>
          <p:txBody>
            <a:bodyPr wrap="square" rtlCol="0">
              <a:spAutoFit/>
            </a:bodyPr>
            <a:lstStyle/>
            <a:p>
              <a:pPr algn="ctr"/>
              <a:r>
                <a:rPr lang="en-US" sz="1200" dirty="0">
                  <a:solidFill>
                    <a:schemeClr val="bg1"/>
                  </a:solidFill>
                </a:rPr>
                <a:t>2</a:t>
              </a:r>
            </a:p>
          </p:txBody>
        </p:sp>
        <p:sp>
          <p:nvSpPr>
            <p:cNvPr id="16" name="TextBox 15">
              <a:extLst>
                <a:ext uri="{FF2B5EF4-FFF2-40B4-BE49-F238E27FC236}">
                  <a16:creationId xmlns:a16="http://schemas.microsoft.com/office/drawing/2014/main" xmlns="" id="{5E5CFFDE-6438-6C45-ACB6-3A1E21F6BEDB}"/>
                </a:ext>
              </a:extLst>
            </p:cNvPr>
            <p:cNvSpPr txBox="1"/>
            <p:nvPr/>
          </p:nvSpPr>
          <p:spPr>
            <a:xfrm>
              <a:off x="5560845" y="2706031"/>
              <a:ext cx="631798" cy="1093199"/>
            </a:xfrm>
            <a:prstGeom prst="rect">
              <a:avLst/>
            </a:prstGeom>
            <a:solidFill>
              <a:srgbClr val="C00000"/>
            </a:solidFill>
          </p:spPr>
          <p:txBody>
            <a:bodyPr wrap="square" rtlCol="0">
              <a:spAutoFit/>
            </a:bodyPr>
            <a:lstStyle/>
            <a:p>
              <a:pPr algn="ctr"/>
              <a:r>
                <a:rPr lang="en-US" sz="1200" dirty="0">
                  <a:solidFill>
                    <a:schemeClr val="bg1"/>
                  </a:solidFill>
                </a:rPr>
                <a:t>3</a:t>
              </a:r>
            </a:p>
          </p:txBody>
        </p:sp>
      </p:grpSp>
      <p:sp>
        <p:nvSpPr>
          <p:cNvPr id="7" name="TextBox 6">
            <a:extLst>
              <a:ext uri="{FF2B5EF4-FFF2-40B4-BE49-F238E27FC236}">
                <a16:creationId xmlns:a16="http://schemas.microsoft.com/office/drawing/2014/main" xmlns="" id="{C2834D45-2877-D448-9CA1-B3CCFE848573}"/>
              </a:ext>
            </a:extLst>
          </p:cNvPr>
          <p:cNvSpPr txBox="1"/>
          <p:nvPr/>
        </p:nvSpPr>
        <p:spPr>
          <a:xfrm>
            <a:off x="5274268" y="4370299"/>
            <a:ext cx="3428706" cy="738664"/>
          </a:xfrm>
          <a:prstGeom prst="rect">
            <a:avLst/>
          </a:prstGeom>
          <a:noFill/>
        </p:spPr>
        <p:txBody>
          <a:bodyPr wrap="square" rtlCol="0">
            <a:spAutoFit/>
          </a:bodyPr>
          <a:lstStyle/>
          <a:p>
            <a:pPr algn="ctr">
              <a:spcBef>
                <a:spcPts val="1200"/>
              </a:spcBef>
            </a:pPr>
            <a:r>
              <a:rPr lang="en-US" sz="1400" dirty="0">
                <a:latin typeface="Palatino" pitchFamily="2" charset="77"/>
                <a:ea typeface="Palatino" pitchFamily="2" charset="77"/>
              </a:rPr>
              <a:t>Your </a:t>
            </a:r>
            <a:r>
              <a:rPr lang="en-US" sz="1400" b="1" dirty="0">
                <a:latin typeface="Palatino" pitchFamily="2" charset="77"/>
                <a:ea typeface="Palatino" pitchFamily="2" charset="77"/>
              </a:rPr>
              <a:t>Advocate Toolkit </a:t>
            </a:r>
            <a:r>
              <a:rPr lang="en-US" sz="1400" dirty="0">
                <a:latin typeface="Palatino" pitchFamily="2" charset="77"/>
                <a:ea typeface="Palatino" pitchFamily="2" charset="77"/>
              </a:rPr>
              <a:t>has the information you need to talk with others about voting.</a:t>
            </a:r>
          </a:p>
        </p:txBody>
      </p:sp>
      <p:sp>
        <p:nvSpPr>
          <p:cNvPr id="3" name="TextBox 2">
            <a:extLst>
              <a:ext uri="{FF2B5EF4-FFF2-40B4-BE49-F238E27FC236}">
                <a16:creationId xmlns:a16="http://schemas.microsoft.com/office/drawing/2014/main" xmlns="" id="{E411D55C-C504-C742-8030-A95E114CA19D}"/>
              </a:ext>
            </a:extLst>
          </p:cNvPr>
          <p:cNvSpPr txBox="1"/>
          <p:nvPr/>
        </p:nvSpPr>
        <p:spPr>
          <a:xfrm>
            <a:off x="441026" y="2048608"/>
            <a:ext cx="3489136" cy="338554"/>
          </a:xfrm>
          <a:prstGeom prst="rect">
            <a:avLst/>
          </a:prstGeom>
          <a:noFill/>
        </p:spPr>
        <p:txBody>
          <a:bodyPr wrap="square" rtlCol="0">
            <a:spAutoFit/>
          </a:bodyPr>
          <a:lstStyle/>
          <a:p>
            <a:pPr>
              <a:spcBef>
                <a:spcPts val="1200"/>
              </a:spcBef>
            </a:pPr>
            <a:r>
              <a:rPr lang="en-US" sz="1600" b="1" dirty="0">
                <a:solidFill>
                  <a:srgbClr val="FF0000"/>
                </a:solidFill>
              </a:rPr>
              <a:t>BECOME A VOTING ADVOCATE</a:t>
            </a:r>
            <a:endParaRPr lang="en-US" sz="1600" dirty="0">
              <a:solidFill>
                <a:srgbClr val="FF0000"/>
              </a:solidFill>
            </a:endParaRPr>
          </a:p>
        </p:txBody>
      </p:sp>
      <p:sp>
        <p:nvSpPr>
          <p:cNvPr id="17" name="TextBox 16">
            <a:extLst>
              <a:ext uri="{FF2B5EF4-FFF2-40B4-BE49-F238E27FC236}">
                <a16:creationId xmlns:a16="http://schemas.microsoft.com/office/drawing/2014/main" xmlns="" id="{76269C0E-C268-6145-AF30-12CD83BCA682}"/>
              </a:ext>
            </a:extLst>
          </p:cNvPr>
          <p:cNvSpPr txBox="1"/>
          <p:nvPr/>
        </p:nvSpPr>
        <p:spPr>
          <a:xfrm>
            <a:off x="441025" y="4201022"/>
            <a:ext cx="4013743" cy="338554"/>
          </a:xfrm>
          <a:prstGeom prst="rect">
            <a:avLst/>
          </a:prstGeom>
          <a:noFill/>
        </p:spPr>
        <p:txBody>
          <a:bodyPr wrap="square" rtlCol="0">
            <a:spAutoFit/>
          </a:bodyPr>
          <a:lstStyle/>
          <a:p>
            <a:pPr>
              <a:spcBef>
                <a:spcPts val="1200"/>
              </a:spcBef>
            </a:pPr>
            <a:r>
              <a:rPr lang="en-US" sz="1600" b="1" dirty="0">
                <a:solidFill>
                  <a:srgbClr val="FF0000"/>
                </a:solidFill>
              </a:rPr>
              <a:t>ENTER THE VOTING </a:t>
            </a:r>
            <a:r>
              <a:rPr lang="en-US" sz="1600" b="1" dirty="0" smtClean="0">
                <a:solidFill>
                  <a:srgbClr val="FF0000"/>
                </a:solidFill>
              </a:rPr>
              <a:t>MEME/TIKTOK </a:t>
            </a:r>
            <a:r>
              <a:rPr lang="en-US" sz="1600" b="1" dirty="0">
                <a:solidFill>
                  <a:srgbClr val="FF0000"/>
                </a:solidFill>
              </a:rPr>
              <a:t>CONTEST</a:t>
            </a:r>
            <a:endParaRPr lang="en-US" sz="1600" dirty="0">
              <a:solidFill>
                <a:srgbClr val="FF0000"/>
              </a:solidFill>
            </a:endParaRPr>
          </a:p>
        </p:txBody>
      </p:sp>
      <p:sp>
        <p:nvSpPr>
          <p:cNvPr id="19" name="TextBox 18">
            <a:extLst>
              <a:ext uri="{FF2B5EF4-FFF2-40B4-BE49-F238E27FC236}">
                <a16:creationId xmlns:a16="http://schemas.microsoft.com/office/drawing/2014/main" xmlns="" id="{21A8477A-9A51-074E-8E5A-E074BB020756}"/>
              </a:ext>
            </a:extLst>
          </p:cNvPr>
          <p:cNvSpPr txBox="1"/>
          <p:nvPr/>
        </p:nvSpPr>
        <p:spPr>
          <a:xfrm>
            <a:off x="725451" y="4568446"/>
            <a:ext cx="4377981" cy="12926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Create a meme or </a:t>
            </a:r>
            <a:r>
              <a:rPr lang="en-US" dirty="0" err="1"/>
              <a:t>TikTok</a:t>
            </a:r>
            <a:r>
              <a:rPr lang="en-US" dirty="0"/>
              <a:t> encouraging your peers to register and vote</a:t>
            </a:r>
          </a:p>
          <a:p>
            <a:pPr marL="285750" indent="-285750">
              <a:spcBef>
                <a:spcPts val="600"/>
              </a:spcBef>
              <a:buFont typeface="Arial" panose="020B0604020202020204" pitchFamily="34" charset="0"/>
              <a:buChar char="•"/>
            </a:pPr>
            <a:r>
              <a:rPr lang="en-US" sz="1600" dirty="0"/>
              <a:t>Enter it at _____________________________</a:t>
            </a:r>
          </a:p>
          <a:p>
            <a:pPr marL="285750" indent="-285750">
              <a:spcBef>
                <a:spcPts val="600"/>
              </a:spcBef>
              <a:buFont typeface="Arial" panose="020B0604020202020204" pitchFamily="34" charset="0"/>
              <a:buChar char="•"/>
            </a:pPr>
            <a:r>
              <a:rPr lang="en-US" sz="1600" dirty="0"/>
              <a:t>Your classmates will pick a winner</a:t>
            </a:r>
          </a:p>
        </p:txBody>
      </p:sp>
      <p:pic>
        <p:nvPicPr>
          <p:cNvPr id="6" name="Picture 5">
            <a:extLst>
              <a:ext uri="{FF2B5EF4-FFF2-40B4-BE49-F238E27FC236}">
                <a16:creationId xmlns:a16="http://schemas.microsoft.com/office/drawing/2014/main" xmlns="" id="{EB3A1049-7B06-6140-A792-00D0872189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9949" y="1514864"/>
            <a:ext cx="3620655" cy="2715491"/>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xmlns="" id="{2C3D8852-63D8-D74A-B1B6-7A0F8CF483A3}"/>
              </a:ext>
            </a:extLst>
          </p:cNvPr>
          <p:cNvSpPr>
            <a:spLocks noGrp="1"/>
          </p:cNvSpPr>
          <p:nvPr>
            <p:ph type="ftr" sz="quarter" idx="11"/>
          </p:nvPr>
        </p:nvSpPr>
        <p:spPr>
          <a:xfrm>
            <a:off x="5616874" y="6270606"/>
            <a:ext cx="3086100" cy="365125"/>
          </a:xfrm>
        </p:spPr>
        <p:txBody>
          <a:bodyPr/>
          <a:lstStyle/>
          <a:p>
            <a:pPr algn="r"/>
            <a:fld id="{4BD046E8-22B6-5341-AAF8-5ADB6E53CA1F}" type="slidenum">
              <a:rPr lang="en-US" smtClean="0"/>
              <a:t>42</a:t>
            </a:fld>
            <a:endParaRPr lang="en-US" dirty="0"/>
          </a:p>
        </p:txBody>
      </p:sp>
    </p:spTree>
    <p:extLst>
      <p:ext uri="{BB962C8B-B14F-4D97-AF65-F5344CB8AC3E}">
        <p14:creationId xmlns:p14="http://schemas.microsoft.com/office/powerpoint/2010/main" val="10891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61B7748-E440-9545-BA2D-E2C75E881BCF}"/>
              </a:ext>
            </a:extLst>
          </p:cNvPr>
          <p:cNvSpPr/>
          <p:nvPr/>
        </p:nvSpPr>
        <p:spPr>
          <a:xfrm>
            <a:off x="0" y="6875"/>
            <a:ext cx="9144000" cy="1579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a:extLst>
              <a:ext uri="{FF2B5EF4-FFF2-40B4-BE49-F238E27FC236}">
                <a16:creationId xmlns:a16="http://schemas.microsoft.com/office/drawing/2014/main" xmlns="" id="{1B3F2F01-7689-7645-8920-6DE2FD20E266}"/>
              </a:ext>
            </a:extLst>
          </p:cNvPr>
          <p:cNvSpPr>
            <a:spLocks noGrp="1" noChangeArrowheads="1"/>
          </p:cNvSpPr>
          <p:nvPr/>
        </p:nvSpPr>
        <p:spPr bwMode="auto">
          <a:xfrm>
            <a:off x="0" y="18893"/>
            <a:ext cx="9091961" cy="177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wrap="square" lIns="82296" tIns="41148" rIns="82296" bIns="41148"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mj-lt"/>
                <a:ea typeface="+mj-ea"/>
                <a:cs typeface="+mj-cs"/>
              </a:defRPr>
            </a:lvl2pPr>
            <a:lvl3pPr algn="l" rtl="0" eaLnBrk="0" fontAlgn="base" hangingPunct="0">
              <a:lnSpc>
                <a:spcPct val="90000"/>
              </a:lnSpc>
              <a:spcBef>
                <a:spcPct val="0"/>
              </a:spcBef>
              <a:spcAft>
                <a:spcPct val="0"/>
              </a:spcAft>
              <a:defRPr sz="4400">
                <a:solidFill>
                  <a:schemeClr val="tx1"/>
                </a:solidFill>
                <a:latin typeface="+mj-lt"/>
                <a:ea typeface="+mj-ea"/>
                <a:cs typeface="+mj-cs"/>
              </a:defRPr>
            </a:lvl3pPr>
            <a:lvl4pPr algn="l" rtl="0" eaLnBrk="0" fontAlgn="base" hangingPunct="0">
              <a:lnSpc>
                <a:spcPct val="90000"/>
              </a:lnSpc>
              <a:spcBef>
                <a:spcPct val="0"/>
              </a:spcBef>
              <a:spcAft>
                <a:spcPct val="0"/>
              </a:spcAft>
              <a:defRPr sz="4400">
                <a:solidFill>
                  <a:schemeClr val="tx1"/>
                </a:solidFill>
                <a:latin typeface="+mj-lt"/>
                <a:ea typeface="+mj-ea"/>
                <a:cs typeface="+mj-cs"/>
              </a:defRPr>
            </a:lvl4pPr>
            <a:lvl5pPr algn="l" rtl="0" eaLnBrk="0" fontAlgn="base" hangingPunct="0">
              <a:lnSpc>
                <a:spcPct val="90000"/>
              </a:lnSpc>
              <a:spcBef>
                <a:spcPct val="0"/>
              </a:spcBef>
              <a:spcAft>
                <a:spcPct val="0"/>
              </a:spcAft>
              <a:defRPr sz="4400">
                <a:solidFill>
                  <a:schemeClr val="tx1"/>
                </a:solidFill>
                <a:latin typeface="+mj-lt"/>
                <a:ea typeface="+mj-ea"/>
                <a:cs typeface="+mj-cs"/>
              </a:defRPr>
            </a:lvl5pPr>
            <a:lvl6pPr marL="457200" algn="l" rtl="0" fontAlgn="base">
              <a:lnSpc>
                <a:spcPct val="90000"/>
              </a:lnSpc>
              <a:spcBef>
                <a:spcPct val="0"/>
              </a:spcBef>
              <a:spcAft>
                <a:spcPct val="0"/>
              </a:spcAft>
              <a:defRPr sz="4400">
                <a:solidFill>
                  <a:schemeClr val="tx1"/>
                </a:solidFill>
                <a:latin typeface="+mj-lt"/>
                <a:ea typeface="+mj-ea"/>
                <a:cs typeface="+mj-cs"/>
              </a:defRPr>
            </a:lvl6pPr>
            <a:lvl7pPr marL="914400" algn="l" rtl="0" fontAlgn="base">
              <a:lnSpc>
                <a:spcPct val="90000"/>
              </a:lnSpc>
              <a:spcBef>
                <a:spcPct val="0"/>
              </a:spcBef>
              <a:spcAft>
                <a:spcPct val="0"/>
              </a:spcAft>
              <a:defRPr sz="4400">
                <a:solidFill>
                  <a:schemeClr val="tx1"/>
                </a:solidFill>
                <a:latin typeface="+mj-lt"/>
                <a:ea typeface="+mj-ea"/>
                <a:cs typeface="+mj-cs"/>
              </a:defRPr>
            </a:lvl7pPr>
            <a:lvl8pPr marL="1371600" algn="l" rtl="0" fontAlgn="base">
              <a:lnSpc>
                <a:spcPct val="90000"/>
              </a:lnSpc>
              <a:spcBef>
                <a:spcPct val="0"/>
              </a:spcBef>
              <a:spcAft>
                <a:spcPct val="0"/>
              </a:spcAft>
              <a:defRPr sz="4400">
                <a:solidFill>
                  <a:schemeClr val="tx1"/>
                </a:solidFill>
                <a:latin typeface="+mj-lt"/>
                <a:ea typeface="+mj-ea"/>
                <a:cs typeface="+mj-cs"/>
              </a:defRPr>
            </a:lvl8pPr>
            <a:lvl9pPr marL="1828800" algn="l" rtl="0" fontAlgn="base">
              <a:lnSpc>
                <a:spcPct val="90000"/>
              </a:lnSpc>
              <a:spcBef>
                <a:spcPct val="0"/>
              </a:spcBef>
              <a:spcAft>
                <a:spcPct val="0"/>
              </a:spcAft>
              <a:defRPr sz="4400">
                <a:solidFill>
                  <a:schemeClr val="tx1"/>
                </a:solidFill>
                <a:latin typeface="+mj-lt"/>
                <a:ea typeface="+mj-ea"/>
                <a:cs typeface="+mj-cs"/>
              </a:defRPr>
            </a:lvl9pPr>
          </a:lstStyle>
          <a:p>
            <a:pPr algn="ctr" eaLnBrk="1" hangingPunct="1">
              <a:spcBef>
                <a:spcPts val="0"/>
              </a:spcBef>
              <a:spcAft>
                <a:spcPts val="600"/>
              </a:spcAft>
            </a:pPr>
            <a:r>
              <a:rPr lang="en-US" altLang="en-US" sz="3200" b="1" dirty="0">
                <a:latin typeface="+mn-lt"/>
              </a:rPr>
              <a:t>Where are the decisions on these issues made?</a:t>
            </a:r>
          </a:p>
          <a:p>
            <a:pPr algn="ctr" eaLnBrk="1" hangingPunct="1"/>
            <a:r>
              <a:rPr lang="en-US" altLang="en-US" sz="1800" b="1" i="1" dirty="0">
                <a:solidFill>
                  <a:srgbClr val="C00000"/>
                </a:solidFill>
                <a:latin typeface="+mn-lt"/>
              </a:rPr>
              <a:t>Washington</a:t>
            </a:r>
            <a:r>
              <a:rPr lang="en-US" altLang="en-US" sz="1800" b="1" i="1" dirty="0">
                <a:solidFill>
                  <a:srgbClr val="C00000"/>
                </a:solidFill>
              </a:rPr>
              <a:t> (Federal)?   </a:t>
            </a:r>
            <a:r>
              <a:rPr lang="en-US" altLang="en-US" sz="1800" b="1" i="1" dirty="0">
                <a:solidFill>
                  <a:srgbClr val="C00000"/>
                </a:solidFill>
                <a:latin typeface="+mn-lt"/>
              </a:rPr>
              <a:t>Trenton</a:t>
            </a:r>
            <a:r>
              <a:rPr lang="en-US" altLang="en-US" sz="1800" b="1" i="1" dirty="0">
                <a:solidFill>
                  <a:srgbClr val="C00000"/>
                </a:solidFill>
              </a:rPr>
              <a:t> (State)?   </a:t>
            </a:r>
            <a:r>
              <a:rPr lang="en-US" altLang="en-US" sz="1800" b="1" i="1" dirty="0">
                <a:solidFill>
                  <a:srgbClr val="C00000"/>
                </a:solidFill>
                <a:latin typeface="+mn-lt"/>
              </a:rPr>
              <a:t>Freehold </a:t>
            </a:r>
            <a:r>
              <a:rPr lang="en-US" altLang="en-US" sz="1800" b="1" i="1" dirty="0">
                <a:solidFill>
                  <a:srgbClr val="C00000"/>
                </a:solidFill>
              </a:rPr>
              <a:t>(County)?   </a:t>
            </a:r>
            <a:r>
              <a:rPr lang="en-US" altLang="en-US" sz="1800" b="1" i="1" dirty="0">
                <a:solidFill>
                  <a:srgbClr val="C00000"/>
                </a:solidFill>
                <a:latin typeface="+mn-lt"/>
              </a:rPr>
              <a:t>Our town/city</a:t>
            </a:r>
            <a:r>
              <a:rPr lang="en-US" altLang="en-US" sz="1800" b="1" i="1" dirty="0">
                <a:solidFill>
                  <a:srgbClr val="C00000"/>
                </a:solidFill>
              </a:rPr>
              <a:t> (Local)?</a:t>
            </a:r>
          </a:p>
        </p:txBody>
      </p:sp>
      <p:pic>
        <p:nvPicPr>
          <p:cNvPr id="6" name="Picture 5">
            <a:extLst>
              <a:ext uri="{FF2B5EF4-FFF2-40B4-BE49-F238E27FC236}">
                <a16:creationId xmlns:a16="http://schemas.microsoft.com/office/drawing/2014/main" xmlns="" id="{F3B28CFC-834C-DD4E-AB60-6623A723E7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0504" y="1701122"/>
            <a:ext cx="2158842" cy="176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F222FDEB-2862-424F-BB38-9A479D59FA6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4372" y="3850245"/>
            <a:ext cx="1697769" cy="13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DE7456F7-66A8-8B49-9426-4DD4C534817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80433" y="3398039"/>
            <a:ext cx="2377440"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B65EC1E8-F12C-0341-9A20-8886AD300AB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0552" y="3692047"/>
            <a:ext cx="1769076" cy="132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
            <a:extLst>
              <a:ext uri="{FF2B5EF4-FFF2-40B4-BE49-F238E27FC236}">
                <a16:creationId xmlns:a16="http://schemas.microsoft.com/office/drawing/2014/main" xmlns="" id="{2534F41F-B99C-D54B-BBB2-D452C5A23957}"/>
              </a:ext>
            </a:extLst>
          </p:cNvPr>
          <p:cNvSpPr txBox="1"/>
          <p:nvPr/>
        </p:nvSpPr>
        <p:spPr>
          <a:xfrm>
            <a:off x="341870" y="5480496"/>
            <a:ext cx="8460260" cy="424732"/>
          </a:xfrm>
          <a:prstGeom prst="rect">
            <a:avLst/>
          </a:prstGeom>
          <a:solidFill>
            <a:schemeClr val="bg1">
              <a:lumMod val="75000"/>
            </a:schemeClr>
          </a:solid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160" b="1" dirty="0"/>
              <a:t>It’s important to vote in </a:t>
            </a:r>
            <a:r>
              <a:rPr lang="en-US" sz="2160" b="1" i="1" u="sng" dirty="0"/>
              <a:t>every</a:t>
            </a:r>
            <a:r>
              <a:rPr lang="en-US" sz="2160" b="1" dirty="0"/>
              <a:t> election: National, State, County, and Local</a:t>
            </a:r>
          </a:p>
        </p:txBody>
      </p:sp>
      <p:grpSp>
        <p:nvGrpSpPr>
          <p:cNvPr id="2" name="Group 1">
            <a:extLst>
              <a:ext uri="{FF2B5EF4-FFF2-40B4-BE49-F238E27FC236}">
                <a16:creationId xmlns:a16="http://schemas.microsoft.com/office/drawing/2014/main" xmlns="" id="{05A9FDF0-F825-854C-B280-58AFED181416}"/>
              </a:ext>
            </a:extLst>
          </p:cNvPr>
          <p:cNvGrpSpPr/>
          <p:nvPr/>
        </p:nvGrpSpPr>
        <p:grpSpPr>
          <a:xfrm>
            <a:off x="554263" y="1779218"/>
            <a:ext cx="2639861" cy="1960246"/>
            <a:chOff x="554263" y="1779218"/>
            <a:chExt cx="2639861" cy="1960246"/>
          </a:xfrm>
        </p:grpSpPr>
        <p:pic>
          <p:nvPicPr>
            <p:cNvPr id="9" name="Picture 8">
              <a:extLst>
                <a:ext uri="{FF2B5EF4-FFF2-40B4-BE49-F238E27FC236}">
                  <a16:creationId xmlns:a16="http://schemas.microsoft.com/office/drawing/2014/main" xmlns="" id="{0D844CAC-419E-204C-8622-C053C4E2D93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263" y="1779218"/>
              <a:ext cx="2057400" cy="196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a:extLst>
                <a:ext uri="{FF2B5EF4-FFF2-40B4-BE49-F238E27FC236}">
                  <a16:creationId xmlns:a16="http://schemas.microsoft.com/office/drawing/2014/main" xmlns="" id="{D8B44A51-ED3E-B345-B599-E048BCFCDCE9}"/>
                </a:ext>
              </a:extLst>
            </p:cNvPr>
            <p:cNvSpPr txBox="1">
              <a:spLocks noChangeArrowheads="1"/>
            </p:cNvSpPr>
            <p:nvPr/>
          </p:nvSpPr>
          <p:spPr bwMode="auto">
            <a:xfrm rot="-710705">
              <a:off x="580969" y="2285324"/>
              <a:ext cx="261315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spcBef>
                  <a:spcPct val="0"/>
                </a:spcBef>
                <a:buFontTx/>
                <a:buNone/>
              </a:pPr>
              <a:r>
                <a:rPr lang="en-US" altLang="en-US" sz="2880" b="1" dirty="0">
                  <a:latin typeface="Bradley Hand ITC" pitchFamily="66" charset="0"/>
                </a:rPr>
                <a:t>The Environment</a:t>
              </a:r>
            </a:p>
          </p:txBody>
        </p:sp>
      </p:grpSp>
      <p:pic>
        <p:nvPicPr>
          <p:cNvPr id="8" name="Picture 7">
            <a:extLst>
              <a:ext uri="{FF2B5EF4-FFF2-40B4-BE49-F238E27FC236}">
                <a16:creationId xmlns:a16="http://schemas.microsoft.com/office/drawing/2014/main" xmlns="" id="{8BE5449B-0A49-F340-9EAF-9552A8A799F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83308" y="1995081"/>
            <a:ext cx="2258855" cy="17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xmlns="" id="{BC2AE035-CA34-874F-807B-449DCA410966}"/>
              </a:ext>
            </a:extLst>
          </p:cNvPr>
          <p:cNvSpPr>
            <a:spLocks noGrp="1"/>
          </p:cNvSpPr>
          <p:nvPr>
            <p:ph type="ftr" sz="quarter" idx="11"/>
          </p:nvPr>
        </p:nvSpPr>
        <p:spPr/>
        <p:txBody>
          <a:bodyPr/>
          <a:lstStyle/>
          <a:p>
            <a:pPr algn="r"/>
            <a:fld id="{80F19746-1075-1F4E-8020-EAD3F92599EB}" type="slidenum">
              <a:rPr lang="en-US" smtClean="0"/>
              <a:t>5</a:t>
            </a:fld>
            <a:endParaRPr lang="en-US" dirty="0"/>
          </a:p>
        </p:txBody>
      </p:sp>
    </p:spTree>
    <p:extLst>
      <p:ext uri="{BB962C8B-B14F-4D97-AF65-F5344CB8AC3E}">
        <p14:creationId xmlns:p14="http://schemas.microsoft.com/office/powerpoint/2010/main" val="34359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91AEC97-EBC8-FE44-8C48-9D88CBCB0145}"/>
              </a:ext>
            </a:extLst>
          </p:cNvPr>
          <p:cNvSpPr/>
          <p:nvPr/>
        </p:nvSpPr>
        <p:spPr>
          <a:xfrm>
            <a:off x="0" y="6940"/>
            <a:ext cx="9144000" cy="16657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3D8FBA5-55D9-3246-97AB-0E0DA550C1CA}"/>
              </a:ext>
            </a:extLst>
          </p:cNvPr>
          <p:cNvSpPr txBox="1"/>
          <p:nvPr/>
        </p:nvSpPr>
        <p:spPr>
          <a:xfrm>
            <a:off x="455587" y="534702"/>
            <a:ext cx="7025678" cy="701731"/>
          </a:xfrm>
          <a:prstGeom prst="rect">
            <a:avLst/>
          </a:prstGeom>
          <a:noFill/>
        </p:spPr>
        <p:txBody>
          <a:bodyPr wrap="square" rtlCol="0">
            <a:spAutoFit/>
          </a:bodyPr>
          <a:lstStyle/>
          <a:p>
            <a:r>
              <a:rPr lang="en-US" sz="3960" b="1" dirty="0"/>
              <a:t>Why is this so important now?</a:t>
            </a:r>
          </a:p>
        </p:txBody>
      </p:sp>
      <p:pic>
        <p:nvPicPr>
          <p:cNvPr id="6" name="Picture 1">
            <a:extLst>
              <a:ext uri="{FF2B5EF4-FFF2-40B4-BE49-F238E27FC236}">
                <a16:creationId xmlns:a16="http://schemas.microsoft.com/office/drawing/2014/main" xmlns="" id="{C1B372AE-F9CC-5A44-A8F5-4F0E56D32881}"/>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24784" y1="19075" x2="13833" y2="35549"/>
                        <a14:foregroundMark x1="13833" y1="35549" x2="13256" y2="55491"/>
                        <a14:foregroundMark x1="13256" y1="55491" x2="15850" y2="35838"/>
                        <a14:foregroundMark x1="15850" y1="35838" x2="13833" y2="56069"/>
                        <a14:foregroundMark x1="13833" y1="56069" x2="16138" y2="62717"/>
                        <a14:foregroundMark x1="67147" y1="13295" x2="67147" y2="13295"/>
                        <a14:foregroundMark x1="74476" y1="21676" x2="76337" y2="23127"/>
                        <a14:foregroundMark x1="62248" y1="12139" x2="74476" y2="21676"/>
                        <a14:foregroundMark x1="78718" y1="25770" x2="88184" y2="41329"/>
                        <a14:foregroundMark x1="88184" y1="41329" x2="89049" y2="49711"/>
                        <a14:foregroundMark x1="79906" y1="24835" x2="82133" y2="26590"/>
                        <a14:foregroundMark x1="75896" y1="21676" x2="76847" y2="22425"/>
                        <a14:foregroundMark x1="65994" y1="13873" x2="75896" y2="21676"/>
                        <a14:foregroundMark x1="82133" y1="26590" x2="87608" y2="35838"/>
                        <a14:foregroundMark x1="58790" y1="25145" x2="75216" y2="38728"/>
                        <a14:foregroundMark x1="75216" y1="38728" x2="77810" y2="47110"/>
                        <a14:foregroundMark x1="63977" y1="25434" x2="74640" y2="37572"/>
                        <a14:foregroundMark x1="64265" y1="24855" x2="75504" y2="32948"/>
                        <a14:foregroundMark x1="59654" y1="31792" x2="59654" y2="31792"/>
                        <a14:foregroundMark x1="60231" y1="30925" x2="63112" y2="34971"/>
                        <a14:foregroundMark x1="65994" y1="38439" x2="64841" y2="37861"/>
                        <a14:foregroundMark x1="14986" y1="32659" x2="14409" y2="52601"/>
                        <a14:foregroundMark x1="14409" y1="52601" x2="19308" y2="67341"/>
                        <a14:foregroundMark x1="79334" y1="21273" x2="80040" y2="21633"/>
                        <a14:foregroundMark x1="63112" y1="13006" x2="77916" y2="20550"/>
                        <a14:foregroundMark x1="81411" y1="23648" x2="88473" y2="40173"/>
                        <a14:foregroundMark x1="88473" y1="40173" x2="89625" y2="50000"/>
                        <a14:foregroundMark x1="65994" y1="13584" x2="65994" y2="13584"/>
                        <a14:foregroundMark x1="64553" y1="13873" x2="66571" y2="15318"/>
                        <a14:backgroundMark x1="78098" y1="21098" x2="77810" y2="19075"/>
                        <a14:backgroundMark x1="79251" y1="22254" x2="80980" y2="23988"/>
                        <a14:backgroundMark x1="78386" y1="21676" x2="78386" y2="21676"/>
                        <a14:backgroundMark x1="77810" y1="21098" x2="79251" y2="21387"/>
                      </a14:backgroundRemoval>
                    </a14:imgEffect>
                  </a14:imgLayer>
                </a14:imgProps>
              </a:ext>
              <a:ext uri="{28A0092B-C50C-407E-A947-70E740481C1C}">
                <a14:useLocalDpi xmlns:a14="http://schemas.microsoft.com/office/drawing/2010/main"/>
              </a:ext>
            </a:extLst>
          </a:blip>
          <a:srcRect/>
          <a:stretch>
            <a:fillRect/>
          </a:stretch>
        </p:blipFill>
        <p:spPr bwMode="auto">
          <a:xfrm>
            <a:off x="6960579" y="122815"/>
            <a:ext cx="1952545" cy="194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9DEA4202-AF72-6D4D-A090-2188A201FF43}"/>
              </a:ext>
            </a:extLst>
          </p:cNvPr>
          <p:cNvSpPr txBox="1"/>
          <p:nvPr/>
        </p:nvSpPr>
        <p:spPr>
          <a:xfrm>
            <a:off x="352942" y="3309515"/>
            <a:ext cx="3676850" cy="911019"/>
          </a:xfrm>
          <a:prstGeom prst="rect">
            <a:avLst/>
          </a:prstGeom>
          <a:solidFill>
            <a:srgbClr val="C00000"/>
          </a:solidFill>
        </p:spPr>
        <p:txBody>
          <a:bodyPr wrap="square" rtlCol="0">
            <a:spAutoFit/>
          </a:bodyPr>
          <a:lstStyle/>
          <a:p>
            <a:pPr algn="ctr"/>
            <a:r>
              <a:rPr lang="en-US" sz="2800" b="1" dirty="0">
                <a:solidFill>
                  <a:schemeClr val="bg1"/>
                </a:solidFill>
              </a:rPr>
              <a:t>GENERAL</a:t>
            </a:r>
            <a:r>
              <a:rPr lang="en-US" sz="2800" b="1" dirty="0"/>
              <a:t> </a:t>
            </a:r>
            <a:r>
              <a:rPr lang="en-US" sz="2800" b="1" dirty="0">
                <a:solidFill>
                  <a:schemeClr val="bg1"/>
                </a:solidFill>
              </a:rPr>
              <a:t>ELECTION </a:t>
            </a:r>
            <a:r>
              <a:rPr lang="en-US" sz="2520" dirty="0">
                <a:solidFill>
                  <a:schemeClr val="bg1"/>
                </a:solidFill>
              </a:rPr>
              <a:t>November 3, 2020</a:t>
            </a:r>
          </a:p>
        </p:txBody>
      </p:sp>
      <p:sp>
        <p:nvSpPr>
          <p:cNvPr id="5" name="TextBox 4">
            <a:extLst>
              <a:ext uri="{FF2B5EF4-FFF2-40B4-BE49-F238E27FC236}">
                <a16:creationId xmlns:a16="http://schemas.microsoft.com/office/drawing/2014/main" xmlns="" id="{E4082396-3ED8-6644-9EBB-D88CB508AD14}"/>
              </a:ext>
            </a:extLst>
          </p:cNvPr>
          <p:cNvSpPr txBox="1"/>
          <p:nvPr/>
        </p:nvSpPr>
        <p:spPr>
          <a:xfrm>
            <a:off x="4508899" y="2404735"/>
            <a:ext cx="4017650" cy="1631216"/>
          </a:xfrm>
          <a:prstGeom prst="rect">
            <a:avLst/>
          </a:prstGeom>
          <a:noFill/>
        </p:spPr>
        <p:txBody>
          <a:bodyPr wrap="square" rtlCol="0">
            <a:spAutoFit/>
          </a:bodyPr>
          <a:lstStyle/>
          <a:p>
            <a:r>
              <a:rPr lang="en-US" dirty="0"/>
              <a:t>President and Vice President</a:t>
            </a:r>
          </a:p>
          <a:p>
            <a:r>
              <a:rPr lang="en-US" dirty="0"/>
              <a:t>Congress—Senate and House</a:t>
            </a:r>
          </a:p>
          <a:p>
            <a:pPr>
              <a:spcBef>
                <a:spcPts val="600"/>
              </a:spcBef>
            </a:pPr>
            <a:r>
              <a:rPr lang="en-US" dirty="0"/>
              <a:t>Freeholder</a:t>
            </a:r>
          </a:p>
          <a:p>
            <a:r>
              <a:rPr lang="en-US" dirty="0"/>
              <a:t>County Clerk and other county officials</a:t>
            </a:r>
          </a:p>
          <a:p>
            <a:pPr>
              <a:spcBef>
                <a:spcPts val="600"/>
              </a:spcBef>
            </a:pPr>
            <a:r>
              <a:rPr lang="en-US" dirty="0"/>
              <a:t>Local town/city officials</a:t>
            </a:r>
          </a:p>
        </p:txBody>
      </p:sp>
      <p:sp>
        <p:nvSpPr>
          <p:cNvPr id="13" name="TextBox 12">
            <a:extLst>
              <a:ext uri="{FF2B5EF4-FFF2-40B4-BE49-F238E27FC236}">
                <a16:creationId xmlns:a16="http://schemas.microsoft.com/office/drawing/2014/main" xmlns="" id="{C6431927-4FCD-F240-AE23-253AB1943A17}"/>
              </a:ext>
            </a:extLst>
          </p:cNvPr>
          <p:cNvSpPr txBox="1"/>
          <p:nvPr/>
        </p:nvSpPr>
        <p:spPr>
          <a:xfrm>
            <a:off x="3776000" y="2059448"/>
            <a:ext cx="2193003" cy="461665"/>
          </a:xfrm>
          <a:prstGeom prst="rect">
            <a:avLst/>
          </a:prstGeom>
          <a:noFill/>
        </p:spPr>
        <p:txBody>
          <a:bodyPr wrap="square" rtlCol="0">
            <a:spAutoFit/>
          </a:bodyPr>
          <a:lstStyle/>
          <a:p>
            <a:r>
              <a:rPr lang="en-US" sz="2400" b="1" dirty="0">
                <a:solidFill>
                  <a:srgbClr val="C00000"/>
                </a:solidFill>
                <a:cs typeface="Apple Chancery" panose="03020702040506060504" pitchFamily="66" charset="-79"/>
              </a:rPr>
              <a:t>Voters decide:</a:t>
            </a:r>
          </a:p>
        </p:txBody>
      </p:sp>
      <p:sp>
        <p:nvSpPr>
          <p:cNvPr id="11" name="TextBox 10">
            <a:extLst>
              <a:ext uri="{FF2B5EF4-FFF2-40B4-BE49-F238E27FC236}">
                <a16:creationId xmlns:a16="http://schemas.microsoft.com/office/drawing/2014/main" xmlns="" id="{6B3A833B-7FB0-7B45-9C88-E3043693D9B6}"/>
              </a:ext>
            </a:extLst>
          </p:cNvPr>
          <p:cNvSpPr txBox="1"/>
          <p:nvPr/>
        </p:nvSpPr>
        <p:spPr>
          <a:xfrm>
            <a:off x="4463613" y="4413762"/>
            <a:ext cx="3509319" cy="369332"/>
          </a:xfrm>
          <a:prstGeom prst="rect">
            <a:avLst/>
          </a:prstGeom>
          <a:noFill/>
        </p:spPr>
        <p:txBody>
          <a:bodyPr wrap="square" rtlCol="0">
            <a:spAutoFit/>
          </a:bodyPr>
          <a:lstStyle/>
          <a:p>
            <a:r>
              <a:rPr lang="en-US" dirty="0"/>
              <a:t>Local School Board</a:t>
            </a:r>
          </a:p>
        </p:txBody>
      </p:sp>
      <p:sp>
        <p:nvSpPr>
          <p:cNvPr id="4" name="TextBox 3">
            <a:extLst>
              <a:ext uri="{FF2B5EF4-FFF2-40B4-BE49-F238E27FC236}">
                <a16:creationId xmlns:a16="http://schemas.microsoft.com/office/drawing/2014/main" xmlns="" id="{FDE8F859-C34C-9B42-A057-1F336AF4FC1A}"/>
              </a:ext>
            </a:extLst>
          </p:cNvPr>
          <p:cNvSpPr txBox="1"/>
          <p:nvPr/>
        </p:nvSpPr>
        <p:spPr>
          <a:xfrm>
            <a:off x="4572000" y="4869271"/>
            <a:ext cx="4017651" cy="1077218"/>
          </a:xfrm>
          <a:prstGeom prst="rect">
            <a:avLst/>
          </a:prstGeom>
          <a:noFill/>
          <a:ln>
            <a:solidFill>
              <a:schemeClr val="tx1">
                <a:lumMod val="50000"/>
                <a:lumOff val="50000"/>
              </a:schemeClr>
            </a:solidFill>
          </a:ln>
        </p:spPr>
        <p:txBody>
          <a:bodyPr wrap="square" rtlCol="0">
            <a:spAutoFit/>
          </a:bodyPr>
          <a:lstStyle/>
          <a:p>
            <a:r>
              <a:rPr lang="en-US" sz="1600" b="1" dirty="0"/>
              <a:t>NJ Constitutional Amendments</a:t>
            </a:r>
          </a:p>
          <a:p>
            <a:pPr marL="342900" indent="-169863">
              <a:buFont typeface="+mj-lt"/>
              <a:buAutoNum type="arabicPeriod"/>
            </a:pPr>
            <a:r>
              <a:rPr lang="en-US" sz="1600" dirty="0"/>
              <a:t> Property Tax Deduction and Exemption for Peacetime Veterans</a:t>
            </a:r>
          </a:p>
          <a:p>
            <a:pPr marL="342900" indent="-169863">
              <a:buFont typeface="+mj-lt"/>
              <a:buAutoNum type="arabicPeriod"/>
            </a:pPr>
            <a:r>
              <a:rPr lang="en-US" sz="1600" dirty="0"/>
              <a:t>  Legalize Marijuana</a:t>
            </a:r>
          </a:p>
        </p:txBody>
      </p:sp>
      <p:sp>
        <p:nvSpPr>
          <p:cNvPr id="8" name="TextBox 7">
            <a:extLst>
              <a:ext uri="{FF2B5EF4-FFF2-40B4-BE49-F238E27FC236}">
                <a16:creationId xmlns:a16="http://schemas.microsoft.com/office/drawing/2014/main" xmlns="" id="{E7A075CB-8815-D445-8C01-7C5A0885179B}"/>
              </a:ext>
            </a:extLst>
          </p:cNvPr>
          <p:cNvSpPr txBox="1"/>
          <p:nvPr/>
        </p:nvSpPr>
        <p:spPr>
          <a:xfrm>
            <a:off x="5467114" y="3820309"/>
            <a:ext cx="501889" cy="646331"/>
          </a:xfrm>
          <a:prstGeom prst="rect">
            <a:avLst/>
          </a:prstGeom>
          <a:noFill/>
        </p:spPr>
        <p:txBody>
          <a:bodyPr wrap="square" rtlCol="0">
            <a:spAutoFit/>
          </a:bodyPr>
          <a:lstStyle/>
          <a:p>
            <a:pPr algn="ctr">
              <a:spcBef>
                <a:spcPts val="1200"/>
              </a:spcBef>
            </a:pPr>
            <a:r>
              <a:rPr lang="en-US" sz="3600" b="1" dirty="0">
                <a:solidFill>
                  <a:srgbClr val="FF0000"/>
                </a:solidFill>
              </a:rPr>
              <a:t>+</a:t>
            </a:r>
          </a:p>
        </p:txBody>
      </p:sp>
      <p:sp>
        <p:nvSpPr>
          <p:cNvPr id="14" name="TextBox 13">
            <a:extLst>
              <a:ext uri="{FF2B5EF4-FFF2-40B4-BE49-F238E27FC236}">
                <a16:creationId xmlns:a16="http://schemas.microsoft.com/office/drawing/2014/main" xmlns="" id="{DE61F900-FC32-F641-B92D-84DD9060F064}"/>
              </a:ext>
            </a:extLst>
          </p:cNvPr>
          <p:cNvSpPr txBox="1"/>
          <p:nvPr/>
        </p:nvSpPr>
        <p:spPr>
          <a:xfrm>
            <a:off x="412094" y="2087948"/>
            <a:ext cx="2372330" cy="911019"/>
          </a:xfrm>
          <a:prstGeom prst="rect">
            <a:avLst/>
          </a:prstGeom>
          <a:solidFill>
            <a:srgbClr val="C00000"/>
          </a:solidFill>
        </p:spPr>
        <p:txBody>
          <a:bodyPr wrap="square" rtlCol="0">
            <a:spAutoFit/>
          </a:bodyPr>
          <a:lstStyle/>
          <a:p>
            <a:pPr algn="ctr"/>
            <a:r>
              <a:rPr lang="en-US" sz="2800" b="1" dirty="0">
                <a:solidFill>
                  <a:schemeClr val="bg1"/>
                </a:solidFill>
              </a:rPr>
              <a:t>PRIMARY</a:t>
            </a:r>
            <a:r>
              <a:rPr lang="en-US" sz="2520" dirty="0">
                <a:solidFill>
                  <a:schemeClr val="bg1"/>
                </a:solidFill>
              </a:rPr>
              <a:t> </a:t>
            </a:r>
            <a:br>
              <a:rPr lang="en-US" sz="2520" dirty="0">
                <a:solidFill>
                  <a:schemeClr val="bg1"/>
                </a:solidFill>
              </a:rPr>
            </a:br>
            <a:r>
              <a:rPr lang="en-US" sz="2520" dirty="0">
                <a:solidFill>
                  <a:schemeClr val="bg1"/>
                </a:solidFill>
              </a:rPr>
              <a:t>July 7, 2020</a:t>
            </a:r>
          </a:p>
        </p:txBody>
      </p:sp>
      <p:sp>
        <p:nvSpPr>
          <p:cNvPr id="15" name="TextBox 14">
            <a:extLst>
              <a:ext uri="{FF2B5EF4-FFF2-40B4-BE49-F238E27FC236}">
                <a16:creationId xmlns:a16="http://schemas.microsoft.com/office/drawing/2014/main" xmlns="" id="{A97B3C89-0837-B04D-9332-D0038CA408BA}"/>
              </a:ext>
            </a:extLst>
          </p:cNvPr>
          <p:cNvSpPr txBox="1"/>
          <p:nvPr/>
        </p:nvSpPr>
        <p:spPr>
          <a:xfrm>
            <a:off x="3776000" y="1747531"/>
            <a:ext cx="4470533" cy="461665"/>
          </a:xfrm>
          <a:prstGeom prst="rect">
            <a:avLst/>
          </a:prstGeom>
          <a:noFill/>
        </p:spPr>
        <p:txBody>
          <a:bodyPr wrap="square" rtlCol="0">
            <a:spAutoFit/>
          </a:bodyPr>
          <a:lstStyle/>
          <a:p>
            <a:r>
              <a:rPr lang="en-US" sz="2400" b="1" dirty="0">
                <a:solidFill>
                  <a:srgbClr val="C00000"/>
                </a:solidFill>
                <a:cs typeface="Apple Chancery" panose="03020702040506060504" pitchFamily="66" charset="-79"/>
              </a:rPr>
              <a:t>Voters pick the party  candidates:</a:t>
            </a:r>
          </a:p>
        </p:txBody>
      </p:sp>
      <p:sp>
        <p:nvSpPr>
          <p:cNvPr id="10" name="Footer Placeholder 9">
            <a:extLst>
              <a:ext uri="{FF2B5EF4-FFF2-40B4-BE49-F238E27FC236}">
                <a16:creationId xmlns:a16="http://schemas.microsoft.com/office/drawing/2014/main" xmlns="" id="{CC3F32C6-A46D-B240-8507-BDF6874E60B5}"/>
              </a:ext>
            </a:extLst>
          </p:cNvPr>
          <p:cNvSpPr>
            <a:spLocks noGrp="1"/>
          </p:cNvSpPr>
          <p:nvPr>
            <p:ph type="ftr" sz="quarter" idx="11"/>
          </p:nvPr>
        </p:nvSpPr>
        <p:spPr/>
        <p:txBody>
          <a:bodyPr/>
          <a:lstStyle/>
          <a:p>
            <a:pPr algn="r"/>
            <a:fld id="{FBE771C6-6888-9743-A37F-3E152BA6B258}" type="slidenum">
              <a:rPr lang="en-US" smtClean="0"/>
              <a:t>6</a:t>
            </a:fld>
            <a:endParaRPr lang="en-US" dirty="0"/>
          </a:p>
        </p:txBody>
      </p:sp>
    </p:spTree>
    <p:extLst>
      <p:ext uri="{BB962C8B-B14F-4D97-AF65-F5344CB8AC3E}">
        <p14:creationId xmlns:p14="http://schemas.microsoft.com/office/powerpoint/2010/main" val="17459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3" grpId="0"/>
      <p:bldP spid="11" grpId="0"/>
      <p:bldP spid="4" grpId="0" animBg="1"/>
      <p:bldP spid="8" grpId="0"/>
      <p:bldP spid="14" grpId="0" animBg="1"/>
      <p:bldP spid="14"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91AEC97-EBC8-FE44-8C48-9D88CBCB0145}"/>
              </a:ext>
            </a:extLst>
          </p:cNvPr>
          <p:cNvSpPr/>
          <p:nvPr/>
        </p:nvSpPr>
        <p:spPr>
          <a:xfrm>
            <a:off x="0" y="-1"/>
            <a:ext cx="9144000" cy="22960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3D8FBA5-55D9-3246-97AB-0E0DA550C1CA}"/>
              </a:ext>
            </a:extLst>
          </p:cNvPr>
          <p:cNvSpPr txBox="1"/>
          <p:nvPr/>
        </p:nvSpPr>
        <p:spPr>
          <a:xfrm>
            <a:off x="636114" y="414905"/>
            <a:ext cx="9644208" cy="947952"/>
          </a:xfrm>
          <a:prstGeom prst="rect">
            <a:avLst/>
          </a:prstGeom>
          <a:noFill/>
        </p:spPr>
        <p:txBody>
          <a:bodyPr wrap="square" rtlCol="0">
            <a:spAutoFit/>
          </a:bodyPr>
          <a:lstStyle/>
          <a:p>
            <a:r>
              <a:rPr lang="en-US" sz="3960" b="1" dirty="0"/>
              <a:t>Who is deciding your future?</a:t>
            </a:r>
          </a:p>
          <a:p>
            <a:r>
              <a:rPr lang="en-US" sz="1600" dirty="0"/>
              <a:t>(That is, who is voting?)</a:t>
            </a:r>
          </a:p>
        </p:txBody>
      </p:sp>
      <p:pic>
        <p:nvPicPr>
          <p:cNvPr id="14" name="Picture 3">
            <a:extLst>
              <a:ext uri="{FF2B5EF4-FFF2-40B4-BE49-F238E27FC236}">
                <a16:creationId xmlns:a16="http://schemas.microsoft.com/office/drawing/2014/main" xmlns="" id="{F4BE2AFB-3D69-0442-A53B-FC23B7AA4C5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8811" y="1180309"/>
            <a:ext cx="1275062" cy="8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Chart 15">
            <a:extLst>
              <a:ext uri="{FF2B5EF4-FFF2-40B4-BE49-F238E27FC236}">
                <a16:creationId xmlns:a16="http://schemas.microsoft.com/office/drawing/2014/main" xmlns="" id="{CA042CA8-E147-5142-9CE7-F9F6F6549E8F}"/>
              </a:ext>
            </a:extLst>
          </p:cNvPr>
          <p:cNvGraphicFramePr/>
          <p:nvPr>
            <p:extLst>
              <p:ext uri="{D42A27DB-BD31-4B8C-83A1-F6EECF244321}">
                <p14:modId xmlns:p14="http://schemas.microsoft.com/office/powerpoint/2010/main" val="3136139200"/>
              </p:ext>
            </p:extLst>
          </p:nvPr>
        </p:nvGraphicFramePr>
        <p:xfrm>
          <a:off x="3702650" y="2651242"/>
          <a:ext cx="5151223" cy="343652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xmlns="" id="{B2C7D987-E1E4-8B40-8F1E-BED3DBFC6396}"/>
              </a:ext>
            </a:extLst>
          </p:cNvPr>
          <p:cNvSpPr txBox="1"/>
          <p:nvPr/>
        </p:nvSpPr>
        <p:spPr>
          <a:xfrm>
            <a:off x="636114" y="3371016"/>
            <a:ext cx="2687855" cy="1754326"/>
          </a:xfrm>
          <a:prstGeom prst="rect">
            <a:avLst/>
          </a:prstGeom>
          <a:noFill/>
        </p:spPr>
        <p:txBody>
          <a:bodyPr wrap="square" rtlCol="0">
            <a:spAutoFit/>
          </a:bodyPr>
          <a:lstStyle/>
          <a:p>
            <a:r>
              <a:rPr lang="en-US" dirty="0"/>
              <a:t>What percentage of people who were eligible to vote do you think </a:t>
            </a:r>
            <a:r>
              <a:rPr lang="en-US" u="sng" dirty="0"/>
              <a:t>actually</a:t>
            </a:r>
            <a:r>
              <a:rPr lang="en-US" dirty="0"/>
              <a:t> voted in the last mid-term election (nationwide)?</a:t>
            </a:r>
          </a:p>
        </p:txBody>
      </p:sp>
      <p:sp>
        <p:nvSpPr>
          <p:cNvPr id="5" name="Footer Placeholder 4">
            <a:extLst>
              <a:ext uri="{FF2B5EF4-FFF2-40B4-BE49-F238E27FC236}">
                <a16:creationId xmlns:a16="http://schemas.microsoft.com/office/drawing/2014/main" xmlns="" id="{C6CAFA6C-BA15-DC4F-A041-B37DAD5E2150}"/>
              </a:ext>
            </a:extLst>
          </p:cNvPr>
          <p:cNvSpPr>
            <a:spLocks noGrp="1"/>
          </p:cNvSpPr>
          <p:nvPr>
            <p:ph type="ftr" sz="quarter" idx="11"/>
          </p:nvPr>
        </p:nvSpPr>
        <p:spPr/>
        <p:txBody>
          <a:bodyPr/>
          <a:lstStyle/>
          <a:p>
            <a:pPr algn="r"/>
            <a:fld id="{1FE8EA03-BBC1-1A43-866C-B6407F791E6D}" type="slidenum">
              <a:rPr lang="en-US" smtClean="0"/>
              <a:t>7</a:t>
            </a:fld>
            <a:endParaRPr lang="en-US" dirty="0"/>
          </a:p>
        </p:txBody>
      </p:sp>
    </p:spTree>
    <p:extLst>
      <p:ext uri="{BB962C8B-B14F-4D97-AF65-F5344CB8AC3E}">
        <p14:creationId xmlns:p14="http://schemas.microsoft.com/office/powerpoint/2010/main" val="16965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4C45CA-70C4-5347-806C-0D3C9AB3A0B8}"/>
              </a:ext>
            </a:extLst>
          </p:cNvPr>
          <p:cNvSpPr/>
          <p:nvPr/>
        </p:nvSpPr>
        <p:spPr>
          <a:xfrm>
            <a:off x="0" y="-1"/>
            <a:ext cx="9144000" cy="23479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52FCE1F6-8BA1-D345-8978-6612BEB744FB}"/>
              </a:ext>
            </a:extLst>
          </p:cNvPr>
          <p:cNvSpPr txBox="1"/>
          <p:nvPr/>
        </p:nvSpPr>
        <p:spPr>
          <a:xfrm>
            <a:off x="280116" y="424569"/>
            <a:ext cx="5857213" cy="1754326"/>
          </a:xfrm>
          <a:prstGeom prst="rect">
            <a:avLst/>
          </a:prstGeom>
          <a:noFill/>
        </p:spPr>
        <p:txBody>
          <a:bodyPr wrap="square" rtlCol="0">
            <a:spAutoFit/>
          </a:bodyPr>
          <a:lstStyle/>
          <a:p>
            <a:r>
              <a:rPr lang="en-US" sz="4400" b="1" dirty="0"/>
              <a:t>Who votes?  </a:t>
            </a:r>
            <a:r>
              <a:rPr lang="en-US" sz="3200" b="1" dirty="0"/>
              <a:t/>
            </a:r>
            <a:br>
              <a:rPr lang="en-US" sz="3200" b="1" dirty="0"/>
            </a:br>
            <a:r>
              <a:rPr lang="en-US" sz="3200" b="1" dirty="0"/>
              <a:t>Does </a:t>
            </a:r>
            <a:r>
              <a:rPr lang="en-US" sz="3200" b="1" dirty="0">
                <a:solidFill>
                  <a:srgbClr val="C00000"/>
                </a:solidFill>
              </a:rPr>
              <a:t>AGE</a:t>
            </a:r>
            <a:r>
              <a:rPr lang="en-US" sz="3200" b="1" dirty="0"/>
              <a:t> make a difference?</a:t>
            </a:r>
          </a:p>
          <a:p>
            <a:endParaRPr lang="en-US" sz="3200" b="1" dirty="0"/>
          </a:p>
        </p:txBody>
      </p:sp>
      <p:pic>
        <p:nvPicPr>
          <p:cNvPr id="13" name="Picture 3">
            <a:extLst>
              <a:ext uri="{FF2B5EF4-FFF2-40B4-BE49-F238E27FC236}">
                <a16:creationId xmlns:a16="http://schemas.microsoft.com/office/drawing/2014/main" xmlns="" id="{1411EDD6-1069-3241-8F3E-08F729ACEED3}"/>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6137329" y="368423"/>
            <a:ext cx="2291344" cy="150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xmlns="" id="{F1096B95-E8C2-0E4D-96F9-71E9008F15BF}"/>
              </a:ext>
            </a:extLst>
          </p:cNvPr>
          <p:cNvSpPr txBox="1">
            <a:spLocks/>
          </p:cNvSpPr>
          <p:nvPr/>
        </p:nvSpPr>
        <p:spPr>
          <a:xfrm>
            <a:off x="780771" y="2776777"/>
            <a:ext cx="7861425" cy="3251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next four slides show the difference, by age, in the percentage of </a:t>
            </a:r>
            <a:r>
              <a:rPr lang="en-US" sz="2400" b="1" dirty="0">
                <a:solidFill>
                  <a:srgbClr val="C00000"/>
                </a:solidFill>
              </a:rPr>
              <a:t>eligible voters</a:t>
            </a:r>
            <a:r>
              <a:rPr lang="en-US" sz="2400" dirty="0">
                <a:solidFill>
                  <a:srgbClr val="C00000"/>
                </a:solidFill>
              </a:rPr>
              <a:t> </a:t>
            </a:r>
            <a:r>
              <a:rPr lang="en-US" sz="2400" dirty="0"/>
              <a:t>who </a:t>
            </a:r>
            <a:r>
              <a:rPr lang="en-US" sz="2400" b="1" dirty="0">
                <a:solidFill>
                  <a:srgbClr val="C00000"/>
                </a:solidFill>
              </a:rPr>
              <a:t>actually voted </a:t>
            </a:r>
            <a:r>
              <a:rPr lang="en-US" sz="2400" dirty="0"/>
              <a:t>in Presidential elections from 1996 through 2016.</a:t>
            </a:r>
            <a:br>
              <a:rPr lang="en-US" sz="2400" dirty="0"/>
            </a:br>
            <a:endParaRPr lang="en-US" sz="2400" dirty="0"/>
          </a:p>
          <a:p>
            <a:r>
              <a:rPr lang="en-US" sz="2400" dirty="0"/>
              <a:t>Notice how your age group compares to others.</a:t>
            </a:r>
          </a:p>
        </p:txBody>
      </p:sp>
      <p:sp>
        <p:nvSpPr>
          <p:cNvPr id="3" name="Slide Number Placeholder 2">
            <a:extLst>
              <a:ext uri="{FF2B5EF4-FFF2-40B4-BE49-F238E27FC236}">
                <a16:creationId xmlns:a16="http://schemas.microsoft.com/office/drawing/2014/main" xmlns="" id="{7BCDE754-E0D9-CA41-AAF0-D27BCCABF17D}"/>
              </a:ext>
            </a:extLst>
          </p:cNvPr>
          <p:cNvSpPr>
            <a:spLocks noGrp="1"/>
          </p:cNvSpPr>
          <p:nvPr>
            <p:ph type="sldNum" sz="quarter" idx="12"/>
          </p:nvPr>
        </p:nvSpPr>
        <p:spPr/>
        <p:txBody>
          <a:bodyPr/>
          <a:lstStyle/>
          <a:p>
            <a:fld id="{257EAB1F-D172-D547-A26A-20815B5FE0F0}" type="slidenum">
              <a:rPr lang="en-US" smtClean="0"/>
              <a:t>8</a:t>
            </a:fld>
            <a:endParaRPr lang="en-US"/>
          </a:p>
        </p:txBody>
      </p:sp>
    </p:spTree>
    <p:extLst>
      <p:ext uri="{BB962C8B-B14F-4D97-AF65-F5344CB8AC3E}">
        <p14:creationId xmlns:p14="http://schemas.microsoft.com/office/powerpoint/2010/main" val="95349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AFB1EF-F56C-C64B-B778-33F8E81DA2B5}"/>
              </a:ext>
            </a:extLst>
          </p:cNvPr>
          <p:cNvSpPr/>
          <p:nvPr/>
        </p:nvSpPr>
        <p:spPr>
          <a:xfrm>
            <a:off x="0" y="-1"/>
            <a:ext cx="9144000" cy="1326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xmlns="" id="{F926DB11-92A3-6A4E-8396-F32C575396BF}"/>
              </a:ext>
            </a:extLst>
          </p:cNvPr>
          <p:cNvGraphicFramePr>
            <a:graphicFrameLocks/>
          </p:cNvGraphicFramePr>
          <p:nvPr>
            <p:extLst>
              <p:ext uri="{D42A27DB-BD31-4B8C-83A1-F6EECF244321}">
                <p14:modId xmlns:p14="http://schemas.microsoft.com/office/powerpoint/2010/main" val="3317883368"/>
              </p:ext>
            </p:extLst>
          </p:nvPr>
        </p:nvGraphicFramePr>
        <p:xfrm>
          <a:off x="952500" y="1640840"/>
          <a:ext cx="7913914" cy="44009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xmlns="" id="{B19B1B5F-26A1-5345-B872-81F1EDDD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046" y="1618226"/>
            <a:ext cx="644708" cy="3534462"/>
          </a:xfrm>
          <a:prstGeom prst="rect">
            <a:avLst/>
          </a:prstGeom>
        </p:spPr>
      </p:pic>
      <p:sp>
        <p:nvSpPr>
          <p:cNvPr id="9" name="TextBox 8">
            <a:extLst>
              <a:ext uri="{FF2B5EF4-FFF2-40B4-BE49-F238E27FC236}">
                <a16:creationId xmlns:a16="http://schemas.microsoft.com/office/drawing/2014/main" xmlns="" id="{DF5D9791-385A-7D4F-BB48-B8FB936496B2}"/>
              </a:ext>
            </a:extLst>
          </p:cNvPr>
          <p:cNvSpPr txBox="1"/>
          <p:nvPr/>
        </p:nvSpPr>
        <p:spPr>
          <a:xfrm>
            <a:off x="211046" y="506844"/>
            <a:ext cx="8863884" cy="954107"/>
          </a:xfrm>
          <a:prstGeom prst="rect">
            <a:avLst/>
          </a:prstGeom>
          <a:noFill/>
        </p:spPr>
        <p:txBody>
          <a:bodyPr wrap="square" rtlCol="0">
            <a:spAutoFit/>
          </a:bodyPr>
          <a:lstStyle/>
          <a:p>
            <a:r>
              <a:rPr lang="en-US" sz="2800" b="1" dirty="0"/>
              <a:t>VOTER TURNOUT BY AGE – PRESIDENTIAL ELECTIONS</a:t>
            </a:r>
          </a:p>
          <a:p>
            <a:endParaRPr lang="en-US" sz="2800" b="1" dirty="0"/>
          </a:p>
        </p:txBody>
      </p:sp>
      <p:sp>
        <p:nvSpPr>
          <p:cNvPr id="3" name="Slide Number Placeholder 2">
            <a:extLst>
              <a:ext uri="{FF2B5EF4-FFF2-40B4-BE49-F238E27FC236}">
                <a16:creationId xmlns:a16="http://schemas.microsoft.com/office/drawing/2014/main" xmlns="" id="{D33AAE7D-4418-6247-B64B-176BE05AA36A}"/>
              </a:ext>
            </a:extLst>
          </p:cNvPr>
          <p:cNvSpPr>
            <a:spLocks noGrp="1"/>
          </p:cNvSpPr>
          <p:nvPr>
            <p:ph type="sldNum" sz="quarter" idx="12"/>
          </p:nvPr>
        </p:nvSpPr>
        <p:spPr/>
        <p:txBody>
          <a:bodyPr/>
          <a:lstStyle/>
          <a:p>
            <a:fld id="{257EAB1F-D172-D547-A26A-20815B5FE0F0}" type="slidenum">
              <a:rPr lang="en-US" smtClean="0"/>
              <a:t>9</a:t>
            </a:fld>
            <a:endParaRPr lang="en-US"/>
          </a:p>
        </p:txBody>
      </p:sp>
    </p:spTree>
    <p:extLst>
      <p:ext uri="{BB962C8B-B14F-4D97-AF65-F5344CB8AC3E}">
        <p14:creationId xmlns:p14="http://schemas.microsoft.com/office/powerpoint/2010/main" val="1488591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spcBef>
            <a:spcPts val="1200"/>
          </a:spcBef>
          <a:buFont typeface="Arial" panose="020B0604020202020204" pitchFamily="34" charset="0"/>
          <a:buChar cha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5115</TotalTime>
  <Words>6149</Words>
  <Application>Microsoft Office PowerPoint</Application>
  <PresentationFormat>Overhead</PresentationFormat>
  <Paragraphs>541</Paragraphs>
  <Slides>42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American Typewriter</vt:lpstr>
      <vt:lpstr>Apple Chancery</vt:lpstr>
      <vt:lpstr>Arial</vt:lpstr>
      <vt:lpstr>Bradley Hand ITC</vt:lpstr>
      <vt:lpstr>Calibri</vt:lpstr>
      <vt:lpstr>Calibri Light</vt:lpstr>
      <vt:lpstr>Palatino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Dellinger</dc:creator>
  <cp:lastModifiedBy>Patricia Supplee</cp:lastModifiedBy>
  <cp:revision>297</cp:revision>
  <dcterms:created xsi:type="dcterms:W3CDTF">2020-04-21T17:09:21Z</dcterms:created>
  <dcterms:modified xsi:type="dcterms:W3CDTF">2020-05-22T01:22:40Z</dcterms:modified>
</cp:coreProperties>
</file>