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8" r:id="rId2"/>
    <p:sldId id="312" r:id="rId3"/>
    <p:sldId id="329" r:id="rId4"/>
    <p:sldId id="330" r:id="rId5"/>
    <p:sldId id="315" r:id="rId6"/>
    <p:sldId id="317" r:id="rId7"/>
    <p:sldId id="314" r:id="rId8"/>
    <p:sldId id="316" r:id="rId9"/>
    <p:sldId id="318" r:id="rId10"/>
    <p:sldId id="319" r:id="rId11"/>
    <p:sldId id="320" r:id="rId12"/>
    <p:sldId id="321" r:id="rId13"/>
    <p:sldId id="310" r:id="rId14"/>
    <p:sldId id="259" r:id="rId15"/>
    <p:sldId id="306" r:id="rId16"/>
    <p:sldId id="307" r:id="rId17"/>
    <p:sldId id="308" r:id="rId18"/>
    <p:sldId id="305" r:id="rId19"/>
    <p:sldId id="311" r:id="rId20"/>
    <p:sldId id="323" r:id="rId21"/>
    <p:sldId id="324" r:id="rId22"/>
    <p:sldId id="325" r:id="rId23"/>
    <p:sldId id="326" r:id="rId24"/>
    <p:sldId id="328" r:id="rId25"/>
  </p:sldIdLst>
  <p:sldSz cx="9144000" cy="5715000" type="screen16x1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A5C987-226B-4B41-9B66-200869AEF694}" v="407" dt="2021-09-09T20:11:59.999"/>
    <p1510:client id="{343A5453-4CE0-4478-8F12-0B7A23D48C76}" v="40" dt="2021-09-09T18:16:24.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23" d="100"/>
          <a:sy n="123" d="100"/>
        </p:scale>
        <p:origin x="1224" y="184"/>
      </p:cViewPr>
      <p:guideLst>
        <p:guide orient="horz" pos="177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8EC122F-CB61-CE4E-A4CC-B83125EE6F9A}" type="datetimeFigureOut">
              <a:rPr lang="en-US" smtClean="0"/>
              <a:t>9/15/21</a:t>
            </a:fld>
            <a:endParaRPr lang="en-US"/>
          </a:p>
        </p:txBody>
      </p:sp>
      <p:sp>
        <p:nvSpPr>
          <p:cNvPr id="4" name="Slide Image Placeholder 3"/>
          <p:cNvSpPr>
            <a:spLocks noGrp="1" noRot="1" noChangeAspect="1"/>
          </p:cNvSpPr>
          <p:nvPr>
            <p:ph type="sldImg" idx="2"/>
          </p:nvPr>
        </p:nvSpPr>
        <p:spPr>
          <a:xfrm>
            <a:off x="2720975" y="857250"/>
            <a:ext cx="37020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41CD6FF-292F-2443-B753-3B8AE10C9BFC}" type="slidenum">
              <a:rPr lang="en-US" smtClean="0"/>
              <a:t>‹#›</a:t>
            </a:fld>
            <a:endParaRPr lang="en-US"/>
          </a:p>
        </p:txBody>
      </p:sp>
    </p:spTree>
    <p:extLst>
      <p:ext uri="{BB962C8B-B14F-4D97-AF65-F5344CB8AC3E}">
        <p14:creationId xmlns:p14="http://schemas.microsoft.com/office/powerpoint/2010/main" val="250600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atin typeface="Adobe Caslon Pro" panose="0205050205050A020403" pitchFamily="18" charset="77"/>
              </a:defRPr>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5FE9B70-2F23-49BD-A82E-9D9B31684166}" type="datetime1">
              <a:rPr lang="en-US" smtClean="0"/>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280746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FEC60-A9D8-44A0-B4C1-9F3EE71E3108}" type="datetime1">
              <a:rPr lang="en-US" smtClean="0"/>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49030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BEF7C2-950F-4758-8F31-F090A2EF8906}" type="datetime1">
              <a:rPr lang="en-US" smtClean="0"/>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170690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8B92E8-733B-42D3-9893-4BDC0AC58DC6}" type="datetime1">
              <a:rPr lang="en-US" smtClean="0"/>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69095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08B339-E08C-4824-9F62-7FA55BD2FC2E}" type="datetime1">
              <a:rPr lang="en-US" smtClean="0"/>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160098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F73A25-3E36-406D-A18B-7562B73764AC}" type="datetime1">
              <a:rPr lang="en-US" smtClean="0"/>
              <a:t>9/15/21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257706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1E0FBE-EE32-46C2-8D1F-3330245264A9}" type="datetime1">
              <a:rPr lang="en-US" smtClean="0"/>
              <a:t>9/15/21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1955416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683100-11DE-49F2-8AAA-055226C1E9AD}" type="datetime1">
              <a:rPr lang="en-US" smtClean="0"/>
              <a:t>9/15/21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305431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88C77-16A9-492F-9D7F-281668B6116B}" type="datetime1">
              <a:rPr lang="en-US" smtClean="0"/>
              <a:t>9/15/21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297762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C029E8-BA5B-4AE1-A06A-C20DC6813B4C}" type="datetime1">
              <a:rPr lang="en-US" smtClean="0"/>
              <a:t>9/15/21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231764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DCE0B9-396F-4DEB-9A83-DCFB9C8E7F36}" type="datetime1">
              <a:rPr lang="en-US" smtClean="0"/>
              <a:t>9/15/21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6E45B-DB88-AE4A-9F5B-CDA9D274FFED}" type="slidenum">
              <a:rPr lang="en-US" smtClean="0"/>
              <a:t>‹#›</a:t>
            </a:fld>
            <a:endParaRPr lang="en-US"/>
          </a:p>
        </p:txBody>
      </p:sp>
    </p:spTree>
    <p:extLst>
      <p:ext uri="{BB962C8B-B14F-4D97-AF65-F5344CB8AC3E}">
        <p14:creationId xmlns:p14="http://schemas.microsoft.com/office/powerpoint/2010/main" val="313258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A89E703-C61F-4232-AE0D-C9DE5628E71C}" type="datetime1">
              <a:rPr lang="en-US" smtClean="0"/>
              <a:t>9/15/21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916E45B-DB88-AE4A-9F5B-CDA9D274FFED}" type="slidenum">
              <a:rPr lang="en-US" smtClean="0"/>
              <a:t>‹#›</a:t>
            </a:fld>
            <a:endParaRPr lang="en-US"/>
          </a:p>
        </p:txBody>
      </p:sp>
    </p:spTree>
    <p:extLst>
      <p:ext uri="{BB962C8B-B14F-4D97-AF65-F5344CB8AC3E}">
        <p14:creationId xmlns:p14="http://schemas.microsoft.com/office/powerpoint/2010/main" val="2078597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lelogram 4">
            <a:extLst>
              <a:ext uri="{FF2B5EF4-FFF2-40B4-BE49-F238E27FC236}">
                <a16:creationId xmlns:a16="http://schemas.microsoft.com/office/drawing/2014/main" id="{5896E06D-289A-CD4E-AE4B-5075739E74E5}"/>
              </a:ext>
            </a:extLst>
          </p:cNvPr>
          <p:cNvSpPr/>
          <p:nvPr/>
        </p:nvSpPr>
        <p:spPr>
          <a:xfrm>
            <a:off x="0" y="0"/>
            <a:ext cx="5802594" cy="5715000"/>
          </a:xfrm>
          <a:prstGeom prst="parallelogram">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D3AAA706-BC4E-F440-B2C6-E5D6CD9ECA2E}"/>
              </a:ext>
            </a:extLst>
          </p:cNvPr>
          <p:cNvSpPr/>
          <p:nvPr/>
        </p:nvSpPr>
        <p:spPr>
          <a:xfrm flipV="1">
            <a:off x="0" y="0"/>
            <a:ext cx="1649339" cy="5715000"/>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1D32D63-B4CB-CD44-AD92-E3239E8ACBA8}"/>
              </a:ext>
            </a:extLst>
          </p:cNvPr>
          <p:cNvSpPr txBox="1">
            <a:spLocks/>
          </p:cNvSpPr>
          <p:nvPr/>
        </p:nvSpPr>
        <p:spPr>
          <a:xfrm>
            <a:off x="603504" y="731520"/>
            <a:ext cx="4224870" cy="256032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Adobe Caslon Pro" panose="0205050205050A020403" pitchFamily="18" charset="77"/>
                <a:ea typeface="+mj-ea"/>
                <a:cs typeface="+mj-cs"/>
              </a:defRPr>
            </a:lvl1pPr>
          </a:lstStyle>
          <a:p>
            <a:pPr algn="l"/>
            <a:r>
              <a:rPr lang="en-US" sz="4800" b="1" dirty="0">
                <a:solidFill>
                  <a:srgbClr val="FFFF00"/>
                </a:solidFill>
              </a:rPr>
              <a:t>LWVSMC </a:t>
            </a:r>
          </a:p>
          <a:p>
            <a:pPr algn="l"/>
            <a:r>
              <a:rPr lang="en-US" sz="4800" b="1" dirty="0">
                <a:solidFill>
                  <a:srgbClr val="FFFF00"/>
                </a:solidFill>
              </a:rPr>
              <a:t>in</a:t>
            </a:r>
          </a:p>
          <a:p>
            <a:pPr algn="l"/>
            <a:r>
              <a:rPr lang="en-US" sz="4800" b="1" dirty="0">
                <a:solidFill>
                  <a:srgbClr val="FFFF00"/>
                </a:solidFill>
              </a:rPr>
              <a:t>Context</a:t>
            </a:r>
          </a:p>
        </p:txBody>
      </p:sp>
      <p:sp>
        <p:nvSpPr>
          <p:cNvPr id="14" name="Subtitle 2">
            <a:extLst>
              <a:ext uri="{FF2B5EF4-FFF2-40B4-BE49-F238E27FC236}">
                <a16:creationId xmlns:a16="http://schemas.microsoft.com/office/drawing/2014/main" id="{A01350DC-2EED-9646-9D7F-C3D1CA7AD820}"/>
              </a:ext>
            </a:extLst>
          </p:cNvPr>
          <p:cNvSpPr txBox="1">
            <a:spLocks/>
          </p:cNvSpPr>
          <p:nvPr/>
        </p:nvSpPr>
        <p:spPr>
          <a:xfrm>
            <a:off x="800058" y="3559038"/>
            <a:ext cx="3125532" cy="962937"/>
          </a:xfrm>
          <a:prstGeom prst="rect">
            <a:avLst/>
          </a:prstGeom>
        </p:spPr>
        <p:txBody>
          <a:bodyPr vert="horz" lIns="91440" tIns="45720" rIns="91440" bIns="4572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2400" dirty="0">
                <a:solidFill>
                  <a:schemeClr val="bg1"/>
                </a:solidFill>
              </a:rPr>
              <a:t>Board Meeting</a:t>
            </a:r>
          </a:p>
          <a:p>
            <a:pPr algn="l"/>
            <a:r>
              <a:rPr lang="en-US" sz="2400" dirty="0">
                <a:solidFill>
                  <a:schemeClr val="bg1"/>
                </a:solidFill>
              </a:rPr>
              <a:t>September 9, 2021</a:t>
            </a:r>
          </a:p>
        </p:txBody>
      </p:sp>
      <p:sp>
        <p:nvSpPr>
          <p:cNvPr id="16" name="Diagonal Stripe 15">
            <a:extLst>
              <a:ext uri="{FF2B5EF4-FFF2-40B4-BE49-F238E27FC236}">
                <a16:creationId xmlns:a16="http://schemas.microsoft.com/office/drawing/2014/main" id="{0C7E150A-C5DE-F247-B675-159D8DFB3E27}"/>
              </a:ext>
            </a:extLst>
          </p:cNvPr>
          <p:cNvSpPr/>
          <p:nvPr/>
        </p:nvSpPr>
        <p:spPr>
          <a:xfrm>
            <a:off x="4640543" y="1"/>
            <a:ext cx="1395167" cy="5715000"/>
          </a:xfrm>
          <a:prstGeom prst="diagStripe">
            <a:avLst>
              <a:gd name="adj" fmla="val 8089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ight Triangle 17">
            <a:extLst>
              <a:ext uri="{FF2B5EF4-FFF2-40B4-BE49-F238E27FC236}">
                <a16:creationId xmlns:a16="http://schemas.microsoft.com/office/drawing/2014/main" id="{E64A7B58-B749-3145-8113-82EE1AEE7AE7}"/>
              </a:ext>
            </a:extLst>
          </p:cNvPr>
          <p:cNvSpPr/>
          <p:nvPr/>
        </p:nvSpPr>
        <p:spPr>
          <a:xfrm flipH="1">
            <a:off x="4375445" y="4631821"/>
            <a:ext cx="273466" cy="1091725"/>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916E45B-DB88-AE4A-9F5B-CDA9D274FFED}" type="slidenum">
              <a:rPr lang="en-US" smtClean="0"/>
              <a:t>1</a:t>
            </a:fld>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8126" y="4985915"/>
            <a:ext cx="3524249" cy="535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572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32247"/>
            <a:ext cx="9144000" cy="3423787"/>
          </a:xfrm>
        </p:spPr>
        <p:txBody>
          <a:bodyPr>
            <a:noAutofit/>
          </a:bodyPr>
          <a:lstStyle/>
          <a:p>
            <a:r>
              <a:rPr lang="en-US" sz="3200" b="1" dirty="0"/>
              <a:t>Liaison to LWVSMC – Anne Torre</a:t>
            </a:r>
          </a:p>
          <a:p>
            <a:endParaRPr lang="en-US" sz="1400" b="1" dirty="0"/>
          </a:p>
          <a:p>
            <a:r>
              <a:rPr lang="en-US" sz="3200" b="1" dirty="0"/>
              <a:t>LWVSMC Members</a:t>
            </a:r>
          </a:p>
          <a:p>
            <a:r>
              <a:rPr lang="en-US" sz="3200" dirty="0"/>
              <a:t>Susan </a:t>
            </a:r>
            <a:r>
              <a:rPr lang="en-US" sz="3200" dirty="0" err="1"/>
              <a:t>Sferas</a:t>
            </a:r>
            <a:r>
              <a:rPr lang="en-US" sz="3200" dirty="0"/>
              <a:t>, Treasurer</a:t>
            </a:r>
          </a:p>
          <a:p>
            <a:r>
              <a:rPr lang="en-US" sz="3200" dirty="0"/>
              <a:t>Lauren </a:t>
            </a:r>
            <a:r>
              <a:rPr lang="en-US" sz="3200" dirty="0" err="1"/>
              <a:t>McCaskill</a:t>
            </a:r>
            <a:endParaRPr lang="en-US" sz="3200" dirty="0"/>
          </a:p>
          <a:p>
            <a:endParaRPr lang="en-US" sz="1400" dirty="0"/>
          </a:p>
          <a:p>
            <a:r>
              <a:rPr lang="en-US" sz="3200" dirty="0"/>
              <a:t>Evelyn C Murphy, </a:t>
            </a:r>
            <a:r>
              <a:rPr lang="en-US" sz="2400" dirty="0"/>
              <a:t>Nominating Committee Chair</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LWVNJ Board</a:t>
            </a:r>
          </a:p>
        </p:txBody>
      </p:sp>
      <p:sp>
        <p:nvSpPr>
          <p:cNvPr id="9" name="Slide Number Placeholder 8"/>
          <p:cNvSpPr>
            <a:spLocks noGrp="1"/>
          </p:cNvSpPr>
          <p:nvPr>
            <p:ph type="sldNum" sz="quarter" idx="12"/>
          </p:nvPr>
        </p:nvSpPr>
        <p:spPr/>
        <p:txBody>
          <a:bodyPr/>
          <a:lstStyle/>
          <a:p>
            <a:fld id="{B916E45B-DB88-AE4A-9F5B-CDA9D274FFED}" type="slidenum">
              <a:rPr lang="en-US" smtClean="0"/>
              <a:t>10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21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32247"/>
            <a:ext cx="9144000" cy="3423787"/>
          </a:xfrm>
        </p:spPr>
        <p:txBody>
          <a:bodyPr>
            <a:noAutofit/>
          </a:bodyPr>
          <a:lstStyle/>
          <a:p>
            <a:r>
              <a:rPr lang="en-US" sz="3600" dirty="0"/>
              <a:t>Jesse Burns, </a:t>
            </a:r>
            <a:r>
              <a:rPr lang="en-US" sz="3200" i="1" dirty="0"/>
              <a:t>Executive Director</a:t>
            </a:r>
          </a:p>
          <a:p>
            <a:r>
              <a:rPr lang="en-US" sz="3600" dirty="0"/>
              <a:t>Pat Thompson, </a:t>
            </a:r>
            <a:r>
              <a:rPr lang="en-US" sz="3200" i="1" dirty="0"/>
              <a:t>Office Manager</a:t>
            </a:r>
          </a:p>
          <a:p>
            <a:r>
              <a:rPr lang="en-US" sz="3600" dirty="0" err="1"/>
              <a:t>Assatta</a:t>
            </a:r>
            <a:r>
              <a:rPr lang="en-US" sz="3600" dirty="0"/>
              <a:t> Mann, </a:t>
            </a:r>
            <a:r>
              <a:rPr lang="en-US" sz="3200" i="1" dirty="0"/>
              <a:t>Community Organizers</a:t>
            </a:r>
          </a:p>
          <a:p>
            <a:r>
              <a:rPr lang="en-US" sz="3600" dirty="0"/>
              <a:t>Melissa Marks, </a:t>
            </a:r>
            <a:r>
              <a:rPr lang="en-US" sz="3200" i="1" dirty="0"/>
              <a:t>Community Organizer</a:t>
            </a:r>
          </a:p>
          <a:p>
            <a:r>
              <a:rPr lang="en-US" sz="3600" dirty="0"/>
              <a:t>Philip Hensley, </a:t>
            </a:r>
            <a:r>
              <a:rPr lang="en-US" sz="3200" i="1" dirty="0"/>
              <a:t>Democracy Policy Analyst</a:t>
            </a:r>
          </a:p>
          <a:p>
            <a:endParaRPr lang="en-US" sz="14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LWVNJ Staff</a:t>
            </a:r>
          </a:p>
        </p:txBody>
      </p:sp>
      <p:sp>
        <p:nvSpPr>
          <p:cNvPr id="9" name="Slide Number Placeholder 8"/>
          <p:cNvSpPr>
            <a:spLocks noGrp="1"/>
          </p:cNvSpPr>
          <p:nvPr>
            <p:ph type="sldNum" sz="quarter" idx="12"/>
          </p:nvPr>
        </p:nvSpPr>
        <p:spPr/>
        <p:txBody>
          <a:bodyPr/>
          <a:lstStyle/>
          <a:p>
            <a:fld id="{B916E45B-DB88-AE4A-9F5B-CDA9D274FFED}" type="slidenum">
              <a:rPr lang="en-US" smtClean="0"/>
              <a:t>11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63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32247"/>
            <a:ext cx="9144000" cy="3282653"/>
          </a:xfrm>
        </p:spPr>
        <p:txBody>
          <a:bodyPr>
            <a:noAutofit/>
          </a:bodyPr>
          <a:lstStyle/>
          <a:p>
            <a:pPr marL="342900" indent="-342900" algn="l">
              <a:buFont typeface="Arial" panose="020B0604020202020204" pitchFamily="34" charset="0"/>
              <a:buChar char="•"/>
            </a:pPr>
            <a:r>
              <a:rPr lang="en-US" sz="3600" dirty="0"/>
              <a:t>50,000 + members</a:t>
            </a:r>
          </a:p>
          <a:p>
            <a:pPr marL="342900" indent="-342900" algn="l">
              <a:buFont typeface="Arial" panose="020B0604020202020204" pitchFamily="34" charset="0"/>
              <a:buChar char="•"/>
            </a:pPr>
            <a:r>
              <a:rPr lang="en-US" sz="3600" dirty="0"/>
              <a:t>Over 700 leagues in all 50 states, DC, Virgin Islands, and Hong Kong</a:t>
            </a:r>
          </a:p>
          <a:p>
            <a:pPr marL="342900" indent="-342900" algn="l">
              <a:buFont typeface="Arial" panose="020B0604020202020204" pitchFamily="34" charset="0"/>
              <a:buChar char="•"/>
            </a:pPr>
            <a:r>
              <a:rPr lang="en-US" sz="3600" dirty="0"/>
              <a:t>United Nations Charter Member</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LWVUS</a:t>
            </a:r>
          </a:p>
        </p:txBody>
      </p:sp>
      <p:sp>
        <p:nvSpPr>
          <p:cNvPr id="9" name="Slide Number Placeholder 8"/>
          <p:cNvSpPr>
            <a:spLocks noGrp="1"/>
          </p:cNvSpPr>
          <p:nvPr>
            <p:ph type="sldNum" sz="quarter" idx="12"/>
          </p:nvPr>
        </p:nvSpPr>
        <p:spPr/>
        <p:txBody>
          <a:bodyPr/>
          <a:lstStyle/>
          <a:p>
            <a:fld id="{B916E45B-DB88-AE4A-9F5B-CDA9D274FFED}" type="slidenum">
              <a:rPr lang="en-US" smtClean="0"/>
              <a:t>12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963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933450" y="1632247"/>
            <a:ext cx="7162800" cy="3245967"/>
          </a:xfrm>
        </p:spPr>
        <p:txBody>
          <a:bodyPr>
            <a:noAutofit/>
          </a:bodyPr>
          <a:lstStyle/>
          <a:p>
            <a:r>
              <a:rPr lang="en-US" sz="3600" dirty="0"/>
              <a:t>The League is proud to be nonpartisan, neither supporting nor opposing candidates or political parties at any level of government, but always working on vital issues of concern to members and the public.</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382952" y="180975"/>
            <a:ext cx="8424166" cy="981076"/>
          </a:xfrm>
        </p:spPr>
        <p:txBody>
          <a:bodyPr>
            <a:normAutofit/>
          </a:bodyPr>
          <a:lstStyle/>
          <a:p>
            <a:pPr algn="l"/>
            <a:r>
              <a:rPr lang="en-US" b="1" dirty="0">
                <a:solidFill>
                  <a:srgbClr val="FFFF00"/>
                </a:solidFill>
              </a:rPr>
              <a:t>Commitment to Non-partisanship</a:t>
            </a:r>
          </a:p>
        </p:txBody>
      </p:sp>
      <p:sp>
        <p:nvSpPr>
          <p:cNvPr id="9" name="Slide Number Placeholder 8"/>
          <p:cNvSpPr>
            <a:spLocks noGrp="1"/>
          </p:cNvSpPr>
          <p:nvPr>
            <p:ph type="sldNum" sz="quarter" idx="12"/>
          </p:nvPr>
        </p:nvSpPr>
        <p:spPr/>
        <p:txBody>
          <a:bodyPr/>
          <a:lstStyle/>
          <a:p>
            <a:fld id="{B916E45B-DB88-AE4A-9F5B-CDA9D274FFED}" type="slidenum">
              <a:rPr lang="en-US" smtClean="0"/>
              <a:t>13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4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endParaRPr lang="en-US" sz="2400" dirty="0"/>
          </a:p>
          <a:p>
            <a:endParaRPr lang="en-US" sz="2400" dirty="0"/>
          </a:p>
          <a:p>
            <a:r>
              <a:rPr lang="en-US" sz="3600" dirty="0"/>
              <a:t>Empowering voters. Defending democracy.</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League Mission</a:t>
            </a:r>
          </a:p>
        </p:txBody>
      </p:sp>
      <p:sp>
        <p:nvSpPr>
          <p:cNvPr id="9" name="Slide Number Placeholder 8"/>
          <p:cNvSpPr>
            <a:spLocks noGrp="1"/>
          </p:cNvSpPr>
          <p:nvPr>
            <p:ph type="sldNum" sz="quarter" idx="12"/>
          </p:nvPr>
        </p:nvSpPr>
        <p:spPr/>
        <p:txBody>
          <a:bodyPr/>
          <a:lstStyle/>
          <a:p>
            <a:fld id="{B916E45B-DB88-AE4A-9F5B-CDA9D274FFED}" type="slidenum">
              <a:rPr lang="en-US" smtClean="0"/>
              <a:t>14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33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endParaRPr lang="en-US" sz="2400" dirty="0"/>
          </a:p>
          <a:p>
            <a:r>
              <a:rPr lang="en-US" sz="3600" dirty="0"/>
              <a:t>We envision a democracy </a:t>
            </a:r>
          </a:p>
          <a:p>
            <a:r>
              <a:rPr lang="en-US" sz="3600" dirty="0"/>
              <a:t>where every person has </a:t>
            </a:r>
          </a:p>
          <a:p>
            <a:r>
              <a:rPr lang="en-US" sz="3600" dirty="0"/>
              <a:t>the desire, the right, the knowledge </a:t>
            </a:r>
          </a:p>
          <a:p>
            <a:r>
              <a:rPr lang="en-US" sz="3600" dirty="0"/>
              <a:t>and the confidence to participate.</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League Vision</a:t>
            </a:r>
          </a:p>
        </p:txBody>
      </p:sp>
      <p:sp>
        <p:nvSpPr>
          <p:cNvPr id="9" name="Slide Number Placeholder 8"/>
          <p:cNvSpPr>
            <a:spLocks noGrp="1"/>
          </p:cNvSpPr>
          <p:nvPr>
            <p:ph type="sldNum" sz="quarter" idx="12"/>
          </p:nvPr>
        </p:nvSpPr>
        <p:spPr/>
        <p:txBody>
          <a:bodyPr/>
          <a:lstStyle/>
          <a:p>
            <a:fld id="{B916E45B-DB88-AE4A-9F5B-CDA9D274FFED}" type="slidenum">
              <a:rPr lang="en-US" smtClean="0"/>
              <a:t>15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285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32247"/>
            <a:ext cx="9144000" cy="3245967"/>
          </a:xfrm>
        </p:spPr>
        <p:txBody>
          <a:bodyPr>
            <a:noAutofit/>
          </a:bodyPr>
          <a:lstStyle/>
          <a:p>
            <a:endParaRPr lang="en-US" sz="2400" dirty="0"/>
          </a:p>
          <a:p>
            <a:endParaRPr lang="en-US" sz="2400" dirty="0"/>
          </a:p>
          <a:p>
            <a:r>
              <a:rPr lang="en-US" sz="3600" dirty="0"/>
              <a:t>We believe in the power of women</a:t>
            </a:r>
          </a:p>
          <a:p>
            <a:r>
              <a:rPr lang="en-US" sz="3600" dirty="0"/>
              <a:t> to create a more perfect democracy.</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League Value</a:t>
            </a:r>
          </a:p>
        </p:txBody>
      </p:sp>
      <p:sp>
        <p:nvSpPr>
          <p:cNvPr id="9" name="Slide Number Placeholder 8"/>
          <p:cNvSpPr>
            <a:spLocks noGrp="1"/>
          </p:cNvSpPr>
          <p:nvPr>
            <p:ph type="sldNum" sz="quarter" idx="12"/>
          </p:nvPr>
        </p:nvSpPr>
        <p:spPr/>
        <p:txBody>
          <a:bodyPr/>
          <a:lstStyle/>
          <a:p>
            <a:fld id="{B916E45B-DB88-AE4A-9F5B-CDA9D274FFED}" type="slidenum">
              <a:rPr lang="en-US" smtClean="0"/>
              <a:t>16</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35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04815"/>
            <a:ext cx="9144000" cy="3245967"/>
          </a:xfrm>
        </p:spPr>
        <p:txBody>
          <a:bodyPr>
            <a:noAutofit/>
          </a:bodyPr>
          <a:lstStyle/>
          <a:p>
            <a:pPr algn="l"/>
            <a:r>
              <a:rPr lang="en-US" sz="1900" dirty="0"/>
              <a:t>LWVSMC is an organization fully committed to diversity, equity, and inclusion in principle and in practice. Diversity, equity, and inclusion are central to the organization’s current and future success in engaging all individuals, households, communities, and policy makers in creating a more perfect democracy.</a:t>
            </a:r>
          </a:p>
          <a:p>
            <a:pPr algn="l"/>
            <a:r>
              <a:rPr lang="en-US" sz="1900" dirty="0"/>
              <a:t>There shall be no barriers to full participation in this organization on the basis of gender, gender identity, gender expression, ethnicity, race, native or indigenous origin, age, generation, sexual orientation, culture, religion, belief system, marital status, parental status, socioeconomic status, language, accent, intellectual or physical ability status, mental health, educational level or background, geography, nationality, work style, work experience, job role function, thinking style, personality type, physical appearance, political perspective or affiliation and/or any other characteristic that can be identified as recognizing or illustrating diversity.</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72877" y="180974"/>
            <a:ext cx="7807746" cy="1270297"/>
          </a:xfrm>
        </p:spPr>
        <p:txBody>
          <a:bodyPr>
            <a:normAutofit fontScale="90000"/>
          </a:bodyPr>
          <a:lstStyle/>
          <a:p>
            <a:pPr algn="l"/>
            <a:r>
              <a:rPr lang="en-US" b="1" dirty="0">
                <a:solidFill>
                  <a:srgbClr val="FFFF00"/>
                </a:solidFill>
              </a:rPr>
              <a:t>Commitment to </a:t>
            </a:r>
            <a:br>
              <a:rPr lang="en-US" b="1" dirty="0">
                <a:solidFill>
                  <a:srgbClr val="FFFF00"/>
                </a:solidFill>
              </a:rPr>
            </a:br>
            <a:r>
              <a:rPr lang="en-US" b="1" dirty="0">
                <a:solidFill>
                  <a:srgbClr val="FFFF00"/>
                </a:solidFill>
              </a:rPr>
              <a:t>Diversity, Equity, and Inclusion</a:t>
            </a:r>
          </a:p>
        </p:txBody>
      </p:sp>
      <p:sp>
        <p:nvSpPr>
          <p:cNvPr id="9" name="Slide Number Placeholder 8"/>
          <p:cNvSpPr>
            <a:spLocks noGrp="1"/>
          </p:cNvSpPr>
          <p:nvPr>
            <p:ph type="sldNum" sz="quarter" idx="12"/>
          </p:nvPr>
        </p:nvSpPr>
        <p:spPr/>
        <p:txBody>
          <a:bodyPr/>
          <a:lstStyle/>
          <a:p>
            <a:fld id="{B916E45B-DB88-AE4A-9F5B-CDA9D274FFED}" type="slidenum">
              <a:rPr lang="en-US" smtClean="0"/>
              <a:t>17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63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628650" y="1864606"/>
            <a:ext cx="7886700" cy="3423787"/>
          </a:xfrm>
        </p:spPr>
        <p:txBody>
          <a:bodyPr>
            <a:noAutofit/>
          </a:bodyPr>
          <a:lstStyle/>
          <a:p>
            <a:pPr marL="285750" indent="-285750" algn="l">
              <a:buFont typeface="Arial" panose="020B0604020202020204" pitchFamily="34" charset="0"/>
              <a:buChar char="•"/>
            </a:pPr>
            <a:r>
              <a:rPr lang="en-US" sz="3600" dirty="0"/>
              <a:t>101 years of experience nationally</a:t>
            </a:r>
          </a:p>
          <a:p>
            <a:pPr marL="285750" indent="-285750" algn="l">
              <a:buFont typeface="Arial" panose="020B0604020202020204" pitchFamily="34" charset="0"/>
              <a:buChar char="•"/>
            </a:pPr>
            <a:r>
              <a:rPr lang="en-US" sz="3600" dirty="0"/>
              <a:t>Reputation</a:t>
            </a:r>
          </a:p>
          <a:p>
            <a:pPr marL="285750" indent="-285750" algn="l">
              <a:buFont typeface="Arial" panose="020B0604020202020204" pitchFamily="34" charset="0"/>
              <a:buChar char="•"/>
            </a:pPr>
            <a:r>
              <a:rPr lang="en-US" sz="3600" dirty="0"/>
              <a:t>State and Local adaptations</a:t>
            </a:r>
          </a:p>
          <a:p>
            <a:pPr marL="285750" indent="-285750" algn="l">
              <a:buFont typeface="Arial" panose="020B0604020202020204" pitchFamily="34" charset="0"/>
              <a:buChar char="•"/>
            </a:pPr>
            <a:r>
              <a:rPr lang="en-US" sz="3600" dirty="0"/>
              <a:t>?</a:t>
            </a:r>
          </a:p>
          <a:p>
            <a:pPr marL="285750" indent="-285750" algn="l">
              <a:buFont typeface="Arial" panose="020B0604020202020204" pitchFamily="34" charset="0"/>
              <a:buChar char="•"/>
            </a:pPr>
            <a:endParaRPr lang="en-US" dirty="0"/>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Structural Strengths</a:t>
            </a:r>
          </a:p>
        </p:txBody>
      </p:sp>
      <p:sp>
        <p:nvSpPr>
          <p:cNvPr id="9" name="Slide Number Placeholder 8"/>
          <p:cNvSpPr>
            <a:spLocks noGrp="1"/>
          </p:cNvSpPr>
          <p:nvPr>
            <p:ph type="sldNum" sz="quarter" idx="12"/>
          </p:nvPr>
        </p:nvSpPr>
        <p:spPr/>
        <p:txBody>
          <a:bodyPr/>
          <a:lstStyle/>
          <a:p>
            <a:fld id="{B916E45B-DB88-AE4A-9F5B-CDA9D274FFED}" type="slidenum">
              <a:rPr lang="en-US" smtClean="0"/>
              <a:t>18</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377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628650" y="1864606"/>
            <a:ext cx="7886700" cy="3423787"/>
          </a:xfrm>
        </p:spPr>
        <p:txBody>
          <a:bodyPr>
            <a:noAutofit/>
          </a:bodyPr>
          <a:lstStyle/>
          <a:p>
            <a:pPr marL="285750" indent="-285750" algn="l">
              <a:buFont typeface="Arial" panose="020B0604020202020204" pitchFamily="34" charset="0"/>
              <a:buChar char="•"/>
            </a:pPr>
            <a:r>
              <a:rPr lang="en-US" sz="3600" dirty="0"/>
              <a:t>Deviation at State and Local levels</a:t>
            </a:r>
          </a:p>
          <a:p>
            <a:pPr marL="285750" indent="-285750" algn="l">
              <a:buFont typeface="Arial" panose="020B0604020202020204" pitchFamily="34" charset="0"/>
              <a:buChar char="•"/>
            </a:pPr>
            <a:r>
              <a:rPr lang="en-US" sz="3600" dirty="0"/>
              <a:t>Communication between levels</a:t>
            </a:r>
          </a:p>
          <a:p>
            <a:pPr marL="285750" indent="-285750" algn="l">
              <a:buFont typeface="Arial" panose="020B0604020202020204" pitchFamily="34" charset="0"/>
              <a:buChar char="•"/>
            </a:pPr>
            <a:r>
              <a:rPr lang="en-US" sz="3600" dirty="0"/>
              <a:t>?</a:t>
            </a:r>
          </a:p>
          <a:p>
            <a:pPr marL="285750" indent="-285750" algn="l">
              <a:buFont typeface="Arial" panose="020B0604020202020204" pitchFamily="34" charset="0"/>
              <a:buChar char="•"/>
            </a:pPr>
            <a:endParaRPr lang="en-US" dirty="0"/>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Structural Weaknesses</a:t>
            </a:r>
          </a:p>
        </p:txBody>
      </p:sp>
      <p:sp>
        <p:nvSpPr>
          <p:cNvPr id="9" name="Slide Number Placeholder 8"/>
          <p:cNvSpPr>
            <a:spLocks noGrp="1"/>
          </p:cNvSpPr>
          <p:nvPr>
            <p:ph type="sldNum" sz="quarter" idx="12"/>
          </p:nvPr>
        </p:nvSpPr>
        <p:spPr/>
        <p:txBody>
          <a:bodyPr/>
          <a:lstStyle/>
          <a:p>
            <a:fld id="{B916E45B-DB88-AE4A-9F5B-CDA9D274FFED}" type="slidenum">
              <a:rPr lang="en-US" smtClean="0"/>
              <a:t>19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11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pPr marL="342900" indent="-342900" algn="l">
              <a:buFont typeface="Arial" panose="020B0604020202020204" pitchFamily="34" charset="0"/>
              <a:buChar char="•"/>
            </a:pPr>
            <a:r>
              <a:rPr lang="en-US" sz="3600" dirty="0"/>
              <a:t>Founded in 1975 as Township of Ocean</a:t>
            </a:r>
          </a:p>
          <a:p>
            <a:pPr marL="342900" indent="-342900" algn="l">
              <a:buFont typeface="Arial" panose="020B0604020202020204" pitchFamily="34" charset="0"/>
              <a:buChar char="•"/>
            </a:pPr>
            <a:r>
              <a:rPr lang="en-US" sz="3600" dirty="0"/>
              <a:t>Renamed Southern Monmouth County in 2019 following explosive growth </a:t>
            </a:r>
          </a:p>
          <a:p>
            <a:pPr marL="342900" indent="-342900" algn="l">
              <a:buFont typeface="Arial" panose="020B0604020202020204" pitchFamily="34" charset="0"/>
              <a:buChar char="•"/>
            </a:pPr>
            <a:r>
              <a:rPr lang="en-US" sz="3600" dirty="0"/>
              <a:t>Geographic scope widened</a:t>
            </a:r>
          </a:p>
          <a:p>
            <a:pPr marL="342900" indent="-342900" algn="l">
              <a:buFont typeface="Arial" panose="020B0604020202020204" pitchFamily="34" charset="0"/>
              <a:buChar char="•"/>
            </a:pPr>
            <a:r>
              <a:rPr lang="en-US" sz="3600" dirty="0"/>
              <a:t>Membership growth continues</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LWVSMC</a:t>
            </a:r>
          </a:p>
        </p:txBody>
      </p:sp>
      <p:sp>
        <p:nvSpPr>
          <p:cNvPr id="9" name="Slide Number Placeholder 8"/>
          <p:cNvSpPr>
            <a:spLocks noGrp="1"/>
          </p:cNvSpPr>
          <p:nvPr>
            <p:ph type="sldNum" sz="quarter" idx="12"/>
          </p:nvPr>
        </p:nvSpPr>
        <p:spPr/>
        <p:txBody>
          <a:bodyPr/>
          <a:lstStyle/>
          <a:p>
            <a:fld id="{B916E45B-DB88-AE4A-9F5B-CDA9D274FFED}" type="slidenum">
              <a:rPr lang="en-US" smtClean="0"/>
              <a:t>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63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314325" y="971552"/>
            <a:ext cx="7886700" cy="3933374"/>
          </a:xfrm>
        </p:spPr>
        <p:txBody>
          <a:bodyPr>
            <a:noAutofit/>
          </a:bodyPr>
          <a:lstStyle/>
          <a:p>
            <a:pPr algn="l"/>
            <a:r>
              <a:rPr lang="en-US" sz="3200" dirty="0">
                <a:solidFill>
                  <a:srgbClr val="C00000"/>
                </a:solidFill>
              </a:rPr>
              <a:t>•	Understanding the Changes</a:t>
            </a:r>
          </a:p>
          <a:p>
            <a:pPr algn="l"/>
            <a:r>
              <a:rPr lang="en-US" sz="3200" dirty="0">
                <a:solidFill>
                  <a:srgbClr val="C00000"/>
                </a:solidFill>
              </a:rPr>
              <a:t>•	Identifying Concerns and Issues</a:t>
            </a:r>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1"/>
            <a:ext cx="9144000" cy="9715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483015" y="285868"/>
            <a:ext cx="7807746" cy="534575"/>
          </a:xfrm>
        </p:spPr>
        <p:txBody>
          <a:bodyPr>
            <a:normAutofit fontScale="90000"/>
          </a:bodyPr>
          <a:lstStyle/>
          <a:p>
            <a:pPr algn="l"/>
            <a:r>
              <a:rPr lang="en-US" b="1" dirty="0">
                <a:solidFill>
                  <a:srgbClr val="FFFF00"/>
                </a:solidFill>
              </a:rPr>
              <a:t>Our Role in the 2021 Elections</a:t>
            </a:r>
          </a:p>
        </p:txBody>
      </p:sp>
      <p:sp>
        <p:nvSpPr>
          <p:cNvPr id="9" name="Slide Number Placeholder 8"/>
          <p:cNvSpPr>
            <a:spLocks noGrp="1"/>
          </p:cNvSpPr>
          <p:nvPr>
            <p:ph type="sldNum" sz="quarter" idx="12"/>
          </p:nvPr>
        </p:nvSpPr>
        <p:spPr/>
        <p:txBody>
          <a:bodyPr/>
          <a:lstStyle/>
          <a:p>
            <a:fld id="{B916E45B-DB88-AE4A-9F5B-CDA9D274FFED}" type="slidenum">
              <a:rPr lang="en-US" smtClean="0"/>
              <a:t>20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209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314324" y="971552"/>
            <a:ext cx="8201025" cy="3933374"/>
          </a:xfrm>
        </p:spPr>
        <p:txBody>
          <a:bodyPr>
            <a:noAutofit/>
          </a:bodyPr>
          <a:lstStyle/>
          <a:p>
            <a:pPr algn="l"/>
            <a:r>
              <a:rPr lang="en-US" sz="2200" dirty="0">
                <a:solidFill>
                  <a:srgbClr val="C00000"/>
                </a:solidFill>
              </a:rPr>
              <a:t>•	Understanding the Changes</a:t>
            </a:r>
          </a:p>
          <a:p>
            <a:pPr algn="l"/>
            <a:r>
              <a:rPr lang="en-US" sz="2200" dirty="0">
                <a:solidFill>
                  <a:srgbClr val="C00000"/>
                </a:solidFill>
              </a:rPr>
              <a:t>•	Identifying Concerns and Issues</a:t>
            </a:r>
          </a:p>
          <a:p>
            <a:pPr algn="l"/>
            <a:r>
              <a:rPr lang="en-US" sz="3200" dirty="0">
                <a:solidFill>
                  <a:srgbClr val="3A864C"/>
                </a:solidFill>
              </a:rPr>
              <a:t>•	Helping Voters Understand the Changes</a:t>
            </a:r>
          </a:p>
          <a:p>
            <a:pPr algn="l"/>
            <a:r>
              <a:rPr lang="en-US" sz="3200" dirty="0">
                <a:solidFill>
                  <a:srgbClr val="3A864C"/>
                </a:solidFill>
              </a:rPr>
              <a:t>•	Helping Voters Feel Comfortable with Voting</a:t>
            </a:r>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1"/>
            <a:ext cx="9144000" cy="9715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483015" y="285868"/>
            <a:ext cx="7807746" cy="534575"/>
          </a:xfrm>
        </p:spPr>
        <p:txBody>
          <a:bodyPr>
            <a:normAutofit fontScale="90000"/>
          </a:bodyPr>
          <a:lstStyle/>
          <a:p>
            <a:pPr algn="l"/>
            <a:r>
              <a:rPr lang="en-US" b="1" dirty="0">
                <a:solidFill>
                  <a:srgbClr val="FFFF00"/>
                </a:solidFill>
              </a:rPr>
              <a:t>Our Role in the 2021 Elections</a:t>
            </a:r>
          </a:p>
        </p:txBody>
      </p:sp>
      <p:sp>
        <p:nvSpPr>
          <p:cNvPr id="9" name="Slide Number Placeholder 8"/>
          <p:cNvSpPr>
            <a:spLocks noGrp="1"/>
          </p:cNvSpPr>
          <p:nvPr>
            <p:ph type="sldNum" sz="quarter" idx="12"/>
          </p:nvPr>
        </p:nvSpPr>
        <p:spPr/>
        <p:txBody>
          <a:bodyPr/>
          <a:lstStyle/>
          <a:p>
            <a:fld id="{B916E45B-DB88-AE4A-9F5B-CDA9D274FFED}" type="slidenum">
              <a:rPr lang="en-US" smtClean="0"/>
              <a:t>21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757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314324" y="971552"/>
            <a:ext cx="8467725" cy="3933374"/>
          </a:xfrm>
        </p:spPr>
        <p:txBody>
          <a:bodyPr>
            <a:noAutofit/>
          </a:bodyPr>
          <a:lstStyle/>
          <a:p>
            <a:pPr algn="l"/>
            <a:r>
              <a:rPr lang="en-US" sz="1200" dirty="0">
                <a:solidFill>
                  <a:srgbClr val="C00000"/>
                </a:solidFill>
              </a:rPr>
              <a:t>•	Understanding the Changes</a:t>
            </a:r>
          </a:p>
          <a:p>
            <a:pPr algn="l"/>
            <a:r>
              <a:rPr lang="en-US" sz="1200" dirty="0">
                <a:solidFill>
                  <a:srgbClr val="C00000"/>
                </a:solidFill>
              </a:rPr>
              <a:t>•	Identifying Concerns and Issues</a:t>
            </a:r>
          </a:p>
          <a:p>
            <a:pPr algn="l"/>
            <a:r>
              <a:rPr lang="en-US" sz="1200" dirty="0">
                <a:solidFill>
                  <a:srgbClr val="3A864C"/>
                </a:solidFill>
              </a:rPr>
              <a:t>•	Helping Voters Understand the Changes</a:t>
            </a:r>
          </a:p>
          <a:p>
            <a:pPr algn="l"/>
            <a:r>
              <a:rPr lang="en-US" sz="1200" dirty="0">
                <a:solidFill>
                  <a:srgbClr val="3A864C"/>
                </a:solidFill>
              </a:rPr>
              <a:t>•	Helping Voters Feel Comfortable with Voting</a:t>
            </a:r>
          </a:p>
          <a:p>
            <a:pPr algn="l"/>
            <a:r>
              <a:rPr lang="en-US" sz="2800" dirty="0">
                <a:solidFill>
                  <a:srgbClr val="7030A0"/>
                </a:solidFill>
              </a:rPr>
              <a:t>•	Staffing and Promoting Voter Registration Initiatives</a:t>
            </a:r>
          </a:p>
          <a:p>
            <a:pPr algn="l"/>
            <a:r>
              <a:rPr lang="en-US" sz="2800" dirty="0">
                <a:solidFill>
                  <a:srgbClr val="7030A0"/>
                </a:solidFill>
              </a:rPr>
              <a:t>	o	Tabling and Speaking at Local Events</a:t>
            </a:r>
          </a:p>
          <a:p>
            <a:pPr algn="l"/>
            <a:r>
              <a:rPr lang="en-US" sz="2800" dirty="0">
                <a:solidFill>
                  <a:srgbClr val="7030A0"/>
                </a:solidFill>
              </a:rPr>
              <a:t>	o	National Voter Registration Day – September 28</a:t>
            </a:r>
          </a:p>
          <a:p>
            <a:pPr algn="l"/>
            <a:r>
              <a:rPr lang="en-US" sz="2800" dirty="0">
                <a:solidFill>
                  <a:srgbClr val="7030A0"/>
                </a:solidFill>
              </a:rPr>
              <a:t>	o	National Vote Early Day – October 23</a:t>
            </a:r>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1"/>
            <a:ext cx="9144000" cy="9715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483015" y="285868"/>
            <a:ext cx="7807746" cy="534575"/>
          </a:xfrm>
        </p:spPr>
        <p:txBody>
          <a:bodyPr>
            <a:normAutofit fontScale="90000"/>
          </a:bodyPr>
          <a:lstStyle/>
          <a:p>
            <a:pPr algn="l"/>
            <a:r>
              <a:rPr lang="en-US" b="1" dirty="0">
                <a:solidFill>
                  <a:srgbClr val="FFFF00"/>
                </a:solidFill>
              </a:rPr>
              <a:t>Our Role in the 2021 Elections</a:t>
            </a:r>
          </a:p>
        </p:txBody>
      </p:sp>
      <p:sp>
        <p:nvSpPr>
          <p:cNvPr id="9" name="Slide Number Placeholder 8"/>
          <p:cNvSpPr>
            <a:spLocks noGrp="1"/>
          </p:cNvSpPr>
          <p:nvPr>
            <p:ph type="sldNum" sz="quarter" idx="12"/>
          </p:nvPr>
        </p:nvSpPr>
        <p:spPr/>
        <p:txBody>
          <a:bodyPr/>
          <a:lstStyle/>
          <a:p>
            <a:fld id="{B916E45B-DB88-AE4A-9F5B-CDA9D274FFED}" type="slidenum">
              <a:rPr lang="en-US" smtClean="0"/>
              <a:t>22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98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314325" y="971552"/>
            <a:ext cx="7886700" cy="3933374"/>
          </a:xfrm>
        </p:spPr>
        <p:txBody>
          <a:bodyPr>
            <a:noAutofit/>
          </a:bodyPr>
          <a:lstStyle/>
          <a:p>
            <a:pPr algn="l"/>
            <a:r>
              <a:rPr lang="en-US" sz="1200" dirty="0">
                <a:solidFill>
                  <a:srgbClr val="C00000"/>
                </a:solidFill>
              </a:rPr>
              <a:t>•	Understanding the Changes</a:t>
            </a:r>
          </a:p>
          <a:p>
            <a:pPr algn="l"/>
            <a:r>
              <a:rPr lang="en-US" sz="1200" dirty="0">
                <a:solidFill>
                  <a:srgbClr val="C00000"/>
                </a:solidFill>
              </a:rPr>
              <a:t>•	Identifying Concerns and Issues</a:t>
            </a:r>
          </a:p>
          <a:p>
            <a:pPr algn="l"/>
            <a:r>
              <a:rPr lang="en-US" sz="1200" dirty="0">
                <a:solidFill>
                  <a:srgbClr val="3A864C"/>
                </a:solidFill>
              </a:rPr>
              <a:t>•	Helping Voters Understand the Changes</a:t>
            </a:r>
          </a:p>
          <a:p>
            <a:pPr algn="l"/>
            <a:r>
              <a:rPr lang="en-US" sz="1200" dirty="0">
                <a:solidFill>
                  <a:srgbClr val="3A864C"/>
                </a:solidFill>
              </a:rPr>
              <a:t>•	Helping Voters Feel Comfortable with Voting</a:t>
            </a:r>
          </a:p>
          <a:p>
            <a:pPr algn="l"/>
            <a:r>
              <a:rPr lang="en-US" sz="1200" dirty="0">
                <a:solidFill>
                  <a:srgbClr val="7030A0"/>
                </a:solidFill>
              </a:rPr>
              <a:t>•	Staffing and Promoting Voter Registration Initiatives</a:t>
            </a:r>
          </a:p>
          <a:p>
            <a:pPr algn="l"/>
            <a:r>
              <a:rPr lang="en-US" sz="1200" dirty="0"/>
              <a:t>	o	Tabling and Speaking at Local Events</a:t>
            </a:r>
          </a:p>
          <a:p>
            <a:pPr algn="l"/>
            <a:r>
              <a:rPr lang="en-US" sz="1200" dirty="0"/>
              <a:t>	o	National Voter Registration Day – September 28</a:t>
            </a:r>
          </a:p>
          <a:p>
            <a:pPr algn="l"/>
            <a:r>
              <a:rPr lang="en-US" sz="1200" dirty="0"/>
              <a:t>	o	National Vote Early Day – October 23</a:t>
            </a:r>
          </a:p>
          <a:p>
            <a:pPr algn="l"/>
            <a:r>
              <a:rPr lang="en-US" sz="3200" dirty="0">
                <a:solidFill>
                  <a:srgbClr val="7030A0"/>
                </a:solidFill>
              </a:rPr>
              <a:t>•	Staffing and Promoting Vote411</a:t>
            </a:r>
          </a:p>
          <a:p>
            <a:pPr algn="l"/>
            <a:r>
              <a:rPr lang="en-US" sz="3200" dirty="0">
                <a:solidFill>
                  <a:srgbClr val="7030A0"/>
                </a:solidFill>
              </a:rPr>
              <a:t>•	Staffing and Promoting Forums</a:t>
            </a:r>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1"/>
            <a:ext cx="9144000" cy="9715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483015" y="285868"/>
            <a:ext cx="7807746" cy="534575"/>
          </a:xfrm>
        </p:spPr>
        <p:txBody>
          <a:bodyPr>
            <a:normAutofit fontScale="90000"/>
          </a:bodyPr>
          <a:lstStyle/>
          <a:p>
            <a:pPr algn="l"/>
            <a:r>
              <a:rPr lang="en-US" b="1" dirty="0">
                <a:solidFill>
                  <a:srgbClr val="FFFF00"/>
                </a:solidFill>
              </a:rPr>
              <a:t>Our Role in the 2021 Elections</a:t>
            </a:r>
          </a:p>
        </p:txBody>
      </p:sp>
      <p:sp>
        <p:nvSpPr>
          <p:cNvPr id="9" name="Slide Number Placeholder 8"/>
          <p:cNvSpPr>
            <a:spLocks noGrp="1"/>
          </p:cNvSpPr>
          <p:nvPr>
            <p:ph type="sldNum" sz="quarter" idx="12"/>
          </p:nvPr>
        </p:nvSpPr>
        <p:spPr/>
        <p:txBody>
          <a:bodyPr/>
          <a:lstStyle/>
          <a:p>
            <a:fld id="{B916E45B-DB88-AE4A-9F5B-CDA9D274FFED}" type="slidenum">
              <a:rPr lang="en-US" smtClean="0"/>
              <a:t>23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588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314325" y="971552"/>
            <a:ext cx="7886700" cy="3933374"/>
          </a:xfrm>
        </p:spPr>
        <p:txBody>
          <a:bodyPr>
            <a:noAutofit/>
          </a:bodyPr>
          <a:lstStyle/>
          <a:p>
            <a:pPr algn="l"/>
            <a:r>
              <a:rPr lang="en-US" sz="2000" dirty="0">
                <a:solidFill>
                  <a:srgbClr val="C00000"/>
                </a:solidFill>
              </a:rPr>
              <a:t>•	Understanding the Changes</a:t>
            </a:r>
          </a:p>
          <a:p>
            <a:pPr algn="l"/>
            <a:r>
              <a:rPr lang="en-US" sz="2000" dirty="0">
                <a:solidFill>
                  <a:srgbClr val="C00000"/>
                </a:solidFill>
              </a:rPr>
              <a:t>•	Identifying Concerns and Issues</a:t>
            </a:r>
          </a:p>
          <a:p>
            <a:pPr algn="l"/>
            <a:r>
              <a:rPr lang="en-US" sz="2000" dirty="0">
                <a:solidFill>
                  <a:srgbClr val="3A864C"/>
                </a:solidFill>
              </a:rPr>
              <a:t>•	Helping Voters Understand the Changes</a:t>
            </a:r>
          </a:p>
          <a:p>
            <a:pPr algn="l"/>
            <a:r>
              <a:rPr lang="en-US" sz="2000" dirty="0">
                <a:solidFill>
                  <a:srgbClr val="3A864C"/>
                </a:solidFill>
              </a:rPr>
              <a:t>•	Helping Voters Feel Comfortable with Voting</a:t>
            </a:r>
          </a:p>
          <a:p>
            <a:pPr algn="l"/>
            <a:r>
              <a:rPr lang="en-US" sz="2000" dirty="0">
                <a:solidFill>
                  <a:srgbClr val="7030A0"/>
                </a:solidFill>
              </a:rPr>
              <a:t>•	Staffing and Promoting Voter Registration Initiatives</a:t>
            </a:r>
          </a:p>
          <a:p>
            <a:pPr algn="l"/>
            <a:r>
              <a:rPr lang="en-US" sz="2000" dirty="0">
                <a:solidFill>
                  <a:srgbClr val="7030A0"/>
                </a:solidFill>
              </a:rPr>
              <a:t>	o	Tabling and Speaking at Local Events</a:t>
            </a:r>
          </a:p>
          <a:p>
            <a:pPr algn="l"/>
            <a:r>
              <a:rPr lang="en-US" sz="2000" dirty="0">
                <a:solidFill>
                  <a:srgbClr val="7030A0"/>
                </a:solidFill>
              </a:rPr>
              <a:t>	o	National Voter Registration Day – September 28</a:t>
            </a:r>
          </a:p>
          <a:p>
            <a:pPr algn="l"/>
            <a:r>
              <a:rPr lang="en-US" sz="2000" dirty="0">
                <a:solidFill>
                  <a:srgbClr val="7030A0"/>
                </a:solidFill>
              </a:rPr>
              <a:t>	o	National Vote Early Day – October 23</a:t>
            </a:r>
          </a:p>
          <a:p>
            <a:pPr algn="l"/>
            <a:r>
              <a:rPr lang="en-US" sz="2000" dirty="0">
                <a:solidFill>
                  <a:srgbClr val="7030A0"/>
                </a:solidFill>
              </a:rPr>
              <a:t>•	Staffing and Promoting Vote411</a:t>
            </a:r>
          </a:p>
          <a:p>
            <a:pPr algn="l"/>
            <a:r>
              <a:rPr lang="en-US" sz="2000" dirty="0">
                <a:solidFill>
                  <a:srgbClr val="7030A0"/>
                </a:solidFill>
              </a:rPr>
              <a:t>•	Staffing and Promoting Forums</a:t>
            </a:r>
          </a:p>
          <a:p>
            <a:pPr algn="l"/>
            <a:endParaRPr lang="en-US" b="1" dirty="0"/>
          </a:p>
        </p:txBody>
      </p:sp>
      <p:sp>
        <p:nvSpPr>
          <p:cNvPr id="4" name="Rectangle 3">
            <a:extLst>
              <a:ext uri="{FF2B5EF4-FFF2-40B4-BE49-F238E27FC236}">
                <a16:creationId xmlns:a16="http://schemas.microsoft.com/office/drawing/2014/main" id="{FBB94707-74C4-2245-B267-E535EC8A2FCF}"/>
              </a:ext>
            </a:extLst>
          </p:cNvPr>
          <p:cNvSpPr/>
          <p:nvPr/>
        </p:nvSpPr>
        <p:spPr>
          <a:xfrm>
            <a:off x="0" y="1"/>
            <a:ext cx="9144000" cy="9715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483015" y="285868"/>
            <a:ext cx="7807746" cy="534575"/>
          </a:xfrm>
        </p:spPr>
        <p:txBody>
          <a:bodyPr>
            <a:normAutofit fontScale="90000"/>
          </a:bodyPr>
          <a:lstStyle/>
          <a:p>
            <a:pPr algn="l"/>
            <a:r>
              <a:rPr lang="en-US" b="1" dirty="0">
                <a:solidFill>
                  <a:srgbClr val="FFFF00"/>
                </a:solidFill>
              </a:rPr>
              <a:t>Our Role in the 2021 Elections</a:t>
            </a:r>
          </a:p>
        </p:txBody>
      </p:sp>
      <p:sp>
        <p:nvSpPr>
          <p:cNvPr id="9" name="Slide Number Placeholder 8"/>
          <p:cNvSpPr>
            <a:spLocks noGrp="1"/>
          </p:cNvSpPr>
          <p:nvPr>
            <p:ph type="sldNum" sz="quarter" idx="12"/>
          </p:nvPr>
        </p:nvSpPr>
        <p:spPr/>
        <p:txBody>
          <a:bodyPr/>
          <a:lstStyle/>
          <a:p>
            <a:fld id="{B916E45B-DB88-AE4A-9F5B-CDA9D274FFED}" type="slidenum">
              <a:rPr lang="en-US" smtClean="0"/>
              <a:t>24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858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pPr marL="342900" indent="-342900" algn="l">
              <a:buFont typeface="Arial" panose="020B0604020202020204" pitchFamily="34" charset="0"/>
              <a:buChar char="•"/>
            </a:pPr>
            <a:r>
              <a:rPr lang="en-US" sz="3600" dirty="0"/>
              <a:t>Membership is open to any person who subscribes to the purpose and policy of the League </a:t>
            </a:r>
          </a:p>
          <a:p>
            <a:pPr marL="342900" indent="-342900" algn="l">
              <a:buFont typeface="Arial" panose="020B0604020202020204" pitchFamily="34" charset="0"/>
              <a:buChar char="•"/>
            </a:pPr>
            <a:r>
              <a:rPr lang="en-US" sz="3600" dirty="0"/>
              <a:t>Voting Members are 16 years or older</a:t>
            </a:r>
          </a:p>
          <a:p>
            <a:pPr marL="342900" indent="-342900" algn="l">
              <a:buFont typeface="Arial" panose="020B0604020202020204" pitchFamily="34" charset="0"/>
              <a:buChar char="•"/>
            </a:pPr>
            <a:r>
              <a:rPr lang="en-US" sz="3600" dirty="0"/>
              <a:t>Younger members can be Associate Members</a:t>
            </a:r>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4" y="678928"/>
            <a:ext cx="8013285" cy="534575"/>
          </a:xfrm>
        </p:spPr>
        <p:txBody>
          <a:bodyPr>
            <a:normAutofit fontScale="90000"/>
          </a:bodyPr>
          <a:lstStyle/>
          <a:p>
            <a:pPr algn="l"/>
            <a:r>
              <a:rPr lang="en-US" b="1" dirty="0">
                <a:solidFill>
                  <a:srgbClr val="FFFF00"/>
                </a:solidFill>
              </a:rPr>
              <a:t>LWVSMC – Membership Policy</a:t>
            </a:r>
          </a:p>
        </p:txBody>
      </p:sp>
      <p:sp>
        <p:nvSpPr>
          <p:cNvPr id="9" name="Slide Number Placeholder 8"/>
          <p:cNvSpPr>
            <a:spLocks noGrp="1"/>
          </p:cNvSpPr>
          <p:nvPr>
            <p:ph type="sldNum" sz="quarter" idx="12"/>
          </p:nvPr>
        </p:nvSpPr>
        <p:spPr/>
        <p:txBody>
          <a:bodyPr/>
          <a:lstStyle/>
          <a:p>
            <a:fld id="{B916E45B-DB88-AE4A-9F5B-CDA9D274FFED}" type="slidenum">
              <a:rPr lang="en-US" smtClean="0"/>
              <a:t>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96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pPr marL="342900" indent="-342900" algn="l">
              <a:buFont typeface="Arial" panose="020B0604020202020204" pitchFamily="34" charset="0"/>
              <a:buChar char="•"/>
            </a:pPr>
            <a:r>
              <a:rPr lang="en-US" sz="3600" dirty="0"/>
              <a:t>It is our policy that financial considerations should never affect membership</a:t>
            </a:r>
          </a:p>
          <a:p>
            <a:pPr marL="342900" indent="-342900" algn="l">
              <a:buFont typeface="Arial" panose="020B0604020202020204" pitchFamily="34" charset="0"/>
              <a:buChar char="•"/>
            </a:pPr>
            <a:r>
              <a:rPr lang="en-US" sz="3600" dirty="0"/>
              <a:t>We keep dues low</a:t>
            </a:r>
          </a:p>
          <a:p>
            <a:pPr marL="342900" indent="-342900" algn="l">
              <a:buFont typeface="Arial" panose="020B0604020202020204" pitchFamily="34" charset="0"/>
              <a:buChar char="•"/>
            </a:pPr>
            <a:r>
              <a:rPr lang="en-US" sz="3600" dirty="0"/>
              <a:t>Our Membership Support Fund covers dues for any new or renewing member who makes a confidential request</a:t>
            </a:r>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4" y="678928"/>
            <a:ext cx="8013285" cy="534575"/>
          </a:xfrm>
        </p:spPr>
        <p:txBody>
          <a:bodyPr>
            <a:normAutofit fontScale="90000"/>
          </a:bodyPr>
          <a:lstStyle/>
          <a:p>
            <a:pPr algn="l"/>
            <a:r>
              <a:rPr lang="en-US" b="1" dirty="0">
                <a:solidFill>
                  <a:srgbClr val="FFFF00"/>
                </a:solidFill>
              </a:rPr>
              <a:t>LWVSMC – Membership Policy</a:t>
            </a:r>
          </a:p>
        </p:txBody>
      </p:sp>
      <p:sp>
        <p:nvSpPr>
          <p:cNvPr id="9" name="Slide Number Placeholder 8"/>
          <p:cNvSpPr>
            <a:spLocks noGrp="1"/>
          </p:cNvSpPr>
          <p:nvPr>
            <p:ph type="sldNum" sz="quarter" idx="12"/>
          </p:nvPr>
        </p:nvSpPr>
        <p:spPr/>
        <p:txBody>
          <a:bodyPr/>
          <a:lstStyle/>
          <a:p>
            <a:fld id="{B916E45B-DB88-AE4A-9F5B-CDA9D274FFED}" type="slidenum">
              <a:rPr lang="en-US" smtClean="0"/>
              <a:t>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015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r>
              <a:rPr lang="en-US" sz="3600" dirty="0"/>
              <a:t>LWVSMC</a:t>
            </a:r>
          </a:p>
          <a:p>
            <a:r>
              <a:rPr lang="en-US" sz="3600" dirty="0"/>
              <a:t>LWV of the Greater Red Bank Area</a:t>
            </a:r>
          </a:p>
          <a:p>
            <a:r>
              <a:rPr lang="en-US" sz="3600" dirty="0"/>
              <a:t>LWV of Western Monmouth</a:t>
            </a:r>
          </a:p>
          <a:p>
            <a:pPr marL="342900" indent="-342900">
              <a:buFont typeface="Arial" panose="020B0604020202020204" pitchFamily="34" charset="0"/>
              <a:buChar char="•"/>
            </a:pPr>
            <a:endParaRPr lang="en-US" sz="3600" dirty="0"/>
          </a:p>
          <a:p>
            <a:pPr algn="l"/>
            <a:r>
              <a:rPr lang="en-US" sz="3600" dirty="0"/>
              <a:t>                                   </a:t>
            </a:r>
            <a:r>
              <a:rPr lang="en-US" sz="2000" i="1" dirty="0"/>
              <a:t>*ILO is the acronym for “</a:t>
            </a:r>
            <a:r>
              <a:rPr lang="en-US" sz="2000" i="1" dirty="0" err="1"/>
              <a:t>InterLeague</a:t>
            </a:r>
            <a:r>
              <a:rPr lang="en-US" sz="2000" i="1" dirty="0"/>
              <a:t> Organization”</a:t>
            </a:r>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4" y="678928"/>
            <a:ext cx="8366927" cy="534575"/>
          </a:xfrm>
        </p:spPr>
        <p:txBody>
          <a:bodyPr>
            <a:normAutofit fontScale="90000"/>
          </a:bodyPr>
          <a:lstStyle/>
          <a:p>
            <a:pPr algn="l"/>
            <a:r>
              <a:rPr lang="en-US" b="1" dirty="0">
                <a:solidFill>
                  <a:srgbClr val="FFFF00"/>
                </a:solidFill>
              </a:rPr>
              <a:t>LWV of Monmouth County - ILO*</a:t>
            </a:r>
          </a:p>
        </p:txBody>
      </p:sp>
      <p:sp>
        <p:nvSpPr>
          <p:cNvPr id="9" name="Slide Number Placeholder 8"/>
          <p:cNvSpPr>
            <a:spLocks noGrp="1"/>
          </p:cNvSpPr>
          <p:nvPr>
            <p:ph type="sldNum" sz="quarter" idx="12"/>
          </p:nvPr>
        </p:nvSpPr>
        <p:spPr/>
        <p:txBody>
          <a:bodyPr/>
          <a:lstStyle/>
          <a:p>
            <a:fld id="{B916E45B-DB88-AE4A-9F5B-CDA9D274FFED}" type="slidenum">
              <a:rPr lang="en-US" smtClean="0"/>
              <a:t>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43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29353"/>
            <a:ext cx="9144000" cy="3343576"/>
          </a:xfrm>
        </p:spPr>
        <p:txBody>
          <a:bodyPr>
            <a:noAutofit/>
          </a:bodyPr>
          <a:lstStyle/>
          <a:p>
            <a:r>
              <a:rPr lang="en-US" sz="3600" dirty="0"/>
              <a:t>Hot Topics Webinars</a:t>
            </a:r>
          </a:p>
          <a:p>
            <a:r>
              <a:rPr lang="en-US" sz="2000" dirty="0"/>
              <a:t>Three each year</a:t>
            </a:r>
          </a:p>
          <a:p>
            <a:r>
              <a:rPr lang="en-US" sz="3600" dirty="0"/>
              <a:t>County-Level Issues</a:t>
            </a:r>
          </a:p>
          <a:p>
            <a:r>
              <a:rPr lang="en-US" sz="2000" dirty="0"/>
              <a:t>Including Communication with Elections Officials</a:t>
            </a:r>
          </a:p>
          <a:p>
            <a:r>
              <a:rPr lang="en-US" sz="3600" dirty="0"/>
              <a:t>Candidate Forums</a:t>
            </a:r>
          </a:p>
          <a:p>
            <a:r>
              <a:rPr lang="en-US" sz="3600" dirty="0"/>
              <a:t>Observer Corps</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4" y="678928"/>
            <a:ext cx="8215673" cy="534575"/>
          </a:xfrm>
        </p:spPr>
        <p:txBody>
          <a:bodyPr>
            <a:normAutofit fontScale="90000"/>
          </a:bodyPr>
          <a:lstStyle/>
          <a:p>
            <a:pPr algn="l"/>
            <a:r>
              <a:rPr lang="en-US" b="1" dirty="0">
                <a:solidFill>
                  <a:srgbClr val="FFFF00"/>
                </a:solidFill>
              </a:rPr>
              <a:t>LWV of Monmouth County - ILO</a:t>
            </a:r>
          </a:p>
        </p:txBody>
      </p:sp>
      <p:sp>
        <p:nvSpPr>
          <p:cNvPr id="9" name="Slide Number Placeholder 8"/>
          <p:cNvSpPr>
            <a:spLocks noGrp="1"/>
          </p:cNvSpPr>
          <p:nvPr>
            <p:ph type="sldNum" sz="quarter" idx="12"/>
          </p:nvPr>
        </p:nvSpPr>
        <p:spPr/>
        <p:txBody>
          <a:bodyPr/>
          <a:lstStyle/>
          <a:p>
            <a:fld id="{B916E45B-DB88-AE4A-9F5B-CDA9D274FFED}" type="slidenum">
              <a:rPr lang="en-US" smtClean="0"/>
              <a:t>6</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4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r>
              <a:rPr lang="en-US" sz="3600" dirty="0"/>
              <a:t>LWVSMC Members on ILO Board</a:t>
            </a:r>
          </a:p>
          <a:p>
            <a:r>
              <a:rPr lang="en-US" sz="2800" dirty="0"/>
              <a:t>Evelyn C Murphy (Leadership Team)</a:t>
            </a:r>
          </a:p>
          <a:p>
            <a:r>
              <a:rPr lang="en-US" sz="2800" dirty="0"/>
              <a:t>Susan </a:t>
            </a:r>
            <a:r>
              <a:rPr lang="en-US" sz="2800" dirty="0" err="1"/>
              <a:t>Sferas</a:t>
            </a:r>
            <a:r>
              <a:rPr lang="en-US" sz="2800" dirty="0"/>
              <a:t> (Treasurer)</a:t>
            </a:r>
          </a:p>
          <a:p>
            <a:r>
              <a:rPr lang="en-US" sz="2800" dirty="0"/>
              <a:t>Peggy Dellinger (Secretary)</a:t>
            </a:r>
          </a:p>
          <a:p>
            <a:r>
              <a:rPr lang="en-US" sz="2800" dirty="0"/>
              <a:t>Annette L Scott</a:t>
            </a:r>
          </a:p>
          <a:p>
            <a:r>
              <a:rPr lang="en-US" sz="2800" dirty="0"/>
              <a:t>Sherri West</a:t>
            </a:r>
          </a:p>
          <a:p>
            <a:endParaRPr lang="en-US" sz="24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4" y="678928"/>
            <a:ext cx="8305051" cy="534575"/>
          </a:xfrm>
        </p:spPr>
        <p:txBody>
          <a:bodyPr>
            <a:normAutofit fontScale="90000"/>
          </a:bodyPr>
          <a:lstStyle/>
          <a:p>
            <a:pPr algn="l"/>
            <a:r>
              <a:rPr lang="en-US" b="1" dirty="0">
                <a:solidFill>
                  <a:srgbClr val="FFFF00"/>
                </a:solidFill>
              </a:rPr>
              <a:t>LWV of Monmouth County - ILO</a:t>
            </a:r>
          </a:p>
        </p:txBody>
      </p:sp>
      <p:sp>
        <p:nvSpPr>
          <p:cNvPr id="9" name="Slide Number Placeholder 8"/>
          <p:cNvSpPr>
            <a:spLocks noGrp="1"/>
          </p:cNvSpPr>
          <p:nvPr>
            <p:ph type="sldNum" sz="quarter" idx="12"/>
          </p:nvPr>
        </p:nvSpPr>
        <p:spPr/>
        <p:txBody>
          <a:bodyPr/>
          <a:lstStyle/>
          <a:p>
            <a:fld id="{B916E45B-DB88-AE4A-9F5B-CDA9D274FFED}" type="slidenum">
              <a:rPr lang="en-US" smtClean="0"/>
              <a:t>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84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766807"/>
            <a:ext cx="9144000" cy="3111407"/>
          </a:xfrm>
        </p:spPr>
        <p:txBody>
          <a:bodyPr>
            <a:noAutofit/>
          </a:bodyPr>
          <a:lstStyle/>
          <a:p>
            <a:pPr marL="342900" indent="-342900" algn="l">
              <a:buFont typeface="Arial" panose="020B0604020202020204" pitchFamily="34" charset="0"/>
              <a:buChar char="•"/>
            </a:pPr>
            <a:r>
              <a:rPr lang="en-US" sz="3600" dirty="0"/>
              <a:t>1600+ members</a:t>
            </a:r>
          </a:p>
          <a:p>
            <a:pPr marL="342900" indent="-342900" algn="l">
              <a:buFont typeface="Arial" panose="020B0604020202020204" pitchFamily="34" charset="0"/>
              <a:buChar char="•"/>
            </a:pPr>
            <a:r>
              <a:rPr lang="en-US" sz="3600" dirty="0"/>
              <a:t>35 Local Leagues and 2 ILOs</a:t>
            </a:r>
          </a:p>
          <a:p>
            <a:pPr marL="342900" indent="-342900" algn="l">
              <a:buFont typeface="Arial" panose="020B0604020202020204" pitchFamily="34" charset="0"/>
              <a:buChar char="•"/>
            </a:pPr>
            <a:r>
              <a:rPr lang="en-US" sz="3600" dirty="0"/>
              <a:t>State-Wide Voters Service Coalition</a:t>
            </a:r>
          </a:p>
          <a:p>
            <a:pPr marL="342900" indent="-342900" algn="l">
              <a:buFont typeface="Arial" panose="020B0604020202020204" pitchFamily="34" charset="0"/>
              <a:buChar char="•"/>
            </a:pPr>
            <a:r>
              <a:rPr lang="en-US" sz="3600" dirty="0"/>
              <a:t>Policy Committees</a:t>
            </a:r>
          </a:p>
          <a:p>
            <a:pPr marL="342900" indent="-342900" algn="l">
              <a:buFont typeface="Arial" panose="020B0604020202020204" pitchFamily="34" charset="0"/>
              <a:buChar char="•"/>
            </a:pPr>
            <a:r>
              <a:rPr lang="en-US" sz="3600" dirty="0"/>
              <a:t>Lobby Corps</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LWVNJ</a:t>
            </a:r>
          </a:p>
        </p:txBody>
      </p:sp>
      <p:sp>
        <p:nvSpPr>
          <p:cNvPr id="9" name="Slide Number Placeholder 8"/>
          <p:cNvSpPr>
            <a:spLocks noGrp="1"/>
          </p:cNvSpPr>
          <p:nvPr>
            <p:ph type="sldNum" sz="quarter" idx="12"/>
          </p:nvPr>
        </p:nvSpPr>
        <p:spPr/>
        <p:txBody>
          <a:bodyPr/>
          <a:lstStyle/>
          <a:p>
            <a:fld id="{B916E45B-DB88-AE4A-9F5B-CDA9D274FFED}" type="slidenum">
              <a:rPr lang="en-US" smtClean="0"/>
              <a:t>8</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883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9C6BD1-4E97-5248-A038-F3B58E287C45}"/>
              </a:ext>
            </a:extLst>
          </p:cNvPr>
          <p:cNvSpPr>
            <a:spLocks noGrp="1"/>
          </p:cNvSpPr>
          <p:nvPr>
            <p:ph type="subTitle" idx="1"/>
          </p:nvPr>
        </p:nvSpPr>
        <p:spPr>
          <a:xfrm>
            <a:off x="0" y="1632247"/>
            <a:ext cx="9144000" cy="3111407"/>
          </a:xfrm>
        </p:spPr>
        <p:txBody>
          <a:bodyPr>
            <a:noAutofit/>
          </a:bodyPr>
          <a:lstStyle/>
          <a:p>
            <a:r>
              <a:rPr lang="en-US" sz="3200" dirty="0"/>
              <a:t>Education</a:t>
            </a:r>
          </a:p>
          <a:p>
            <a:r>
              <a:rPr lang="en-US" sz="3200" dirty="0"/>
              <a:t>Immigration</a:t>
            </a:r>
          </a:p>
          <a:p>
            <a:r>
              <a:rPr lang="en-US" sz="3200" dirty="0"/>
              <a:t>Government</a:t>
            </a:r>
          </a:p>
          <a:p>
            <a:r>
              <a:rPr lang="en-US" sz="3200" dirty="0"/>
              <a:t>Natural Resources</a:t>
            </a:r>
          </a:p>
          <a:p>
            <a:r>
              <a:rPr lang="en-US" sz="3200" dirty="0"/>
              <a:t>Social Justice</a:t>
            </a:r>
          </a:p>
          <a:p>
            <a:r>
              <a:rPr lang="en-US" sz="3200" dirty="0"/>
              <a:t>Women and Family Issues</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Rectangle 3">
            <a:extLst>
              <a:ext uri="{FF2B5EF4-FFF2-40B4-BE49-F238E27FC236}">
                <a16:creationId xmlns:a16="http://schemas.microsoft.com/office/drawing/2014/main" id="{FBB94707-74C4-2245-B267-E535EC8A2FCF}"/>
              </a:ext>
            </a:extLst>
          </p:cNvPr>
          <p:cNvSpPr/>
          <p:nvPr/>
        </p:nvSpPr>
        <p:spPr>
          <a:xfrm>
            <a:off x="0" y="0"/>
            <a:ext cx="9144000" cy="1632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3C83F-32A0-8441-9521-7A3F9D75CF1D}"/>
              </a:ext>
            </a:extLst>
          </p:cNvPr>
          <p:cNvSpPr>
            <a:spLocks noGrp="1"/>
          </p:cNvSpPr>
          <p:nvPr>
            <p:ph type="ctrTitle"/>
          </p:nvPr>
        </p:nvSpPr>
        <p:spPr>
          <a:xfrm>
            <a:off x="502065" y="678928"/>
            <a:ext cx="7807746" cy="534575"/>
          </a:xfrm>
        </p:spPr>
        <p:txBody>
          <a:bodyPr>
            <a:normAutofit fontScale="90000"/>
          </a:bodyPr>
          <a:lstStyle/>
          <a:p>
            <a:pPr algn="l"/>
            <a:r>
              <a:rPr lang="en-US" b="1" dirty="0">
                <a:solidFill>
                  <a:srgbClr val="FFFF00"/>
                </a:solidFill>
              </a:rPr>
              <a:t>LWVNJ Policy Committees</a:t>
            </a:r>
          </a:p>
        </p:txBody>
      </p:sp>
      <p:sp>
        <p:nvSpPr>
          <p:cNvPr id="9" name="Slide Number Placeholder 8"/>
          <p:cNvSpPr>
            <a:spLocks noGrp="1"/>
          </p:cNvSpPr>
          <p:nvPr>
            <p:ph type="sldNum" sz="quarter" idx="12"/>
          </p:nvPr>
        </p:nvSpPr>
        <p:spPr/>
        <p:txBody>
          <a:bodyPr/>
          <a:lstStyle/>
          <a:p>
            <a:fld id="{B916E45B-DB88-AE4A-9F5B-CDA9D274FFED}" type="slidenum">
              <a:rPr lang="en-US" smtClean="0"/>
              <a:t>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5056034"/>
            <a:ext cx="3055938" cy="46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369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4429</TotalTime>
  <Words>889</Words>
  <Application>Microsoft Macintosh PowerPoint</Application>
  <PresentationFormat>On-screen Show (16:10)</PresentationFormat>
  <Paragraphs>162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Adobe Caslon Pro</vt:lpstr>
      <vt:lpstr>Arial</vt:lpstr>
      <vt:lpstr>Calibri</vt:lpstr>
      <vt:lpstr>Calibri Light</vt:lpstr>
      <vt:lpstr>Office Theme</vt:lpstr>
      <vt:lpstr>PowerPoint Presentation</vt:lpstr>
      <vt:lpstr>LWVSMC</vt:lpstr>
      <vt:lpstr>LWVSMC – Membership Policy</vt:lpstr>
      <vt:lpstr>LWVSMC – Membership Policy</vt:lpstr>
      <vt:lpstr>LWV of Monmouth County - ILO*</vt:lpstr>
      <vt:lpstr>LWV of Monmouth County - ILO</vt:lpstr>
      <vt:lpstr>LWV of Monmouth County - ILO</vt:lpstr>
      <vt:lpstr>LWVNJ</vt:lpstr>
      <vt:lpstr>LWVNJ Policy Committees</vt:lpstr>
      <vt:lpstr>LWVNJ Board</vt:lpstr>
      <vt:lpstr>LWVNJ Staff</vt:lpstr>
      <vt:lpstr>LWVUS</vt:lpstr>
      <vt:lpstr>Commitment to Non-partisanship</vt:lpstr>
      <vt:lpstr>League Mission</vt:lpstr>
      <vt:lpstr>League Vision</vt:lpstr>
      <vt:lpstr>League Value</vt:lpstr>
      <vt:lpstr>Commitment to  Diversity, Equity, and Inclusion</vt:lpstr>
      <vt:lpstr>Structural Strengths</vt:lpstr>
      <vt:lpstr>Structural Weaknesses</vt:lpstr>
      <vt:lpstr>Our Role in the 2021 Elections</vt:lpstr>
      <vt:lpstr>Our Role in the 2021 Elections</vt:lpstr>
      <vt:lpstr>Our Role in the 2021 Elections</vt:lpstr>
      <vt:lpstr>Our Role in the 2021 Elections</vt:lpstr>
      <vt:lpstr>Our Role in the 2021 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 Corps Workshop</dc:title>
  <dc:creator>ECMurphy</dc:creator>
  <cp:lastModifiedBy>Ted Dellinger</cp:lastModifiedBy>
  <cp:revision>21</cp:revision>
  <dcterms:created xsi:type="dcterms:W3CDTF">2021-02-22T18:43:12Z</dcterms:created>
  <dcterms:modified xsi:type="dcterms:W3CDTF">2021-09-15T18:23:16Z</dcterms:modified>
</cp:coreProperties>
</file>